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77" r:id="rId3"/>
    <p:sldId id="280" r:id="rId4"/>
    <p:sldId id="282" r:id="rId5"/>
    <p:sldId id="283" r:id="rId6"/>
    <p:sldId id="294" r:id="rId7"/>
    <p:sldId id="295" r:id="rId8"/>
    <p:sldId id="296" r:id="rId9"/>
    <p:sldId id="281" r:id="rId10"/>
    <p:sldId id="279" r:id="rId11"/>
    <p:sldId id="278" r:id="rId12"/>
    <p:sldId id="276" r:id="rId13"/>
    <p:sldId id="291" r:id="rId14"/>
    <p:sldId id="293" r:id="rId15"/>
    <p:sldId id="289" r:id="rId16"/>
    <p:sldId id="290" r:id="rId17"/>
    <p:sldId id="288" r:id="rId18"/>
    <p:sldId id="260" r:id="rId19"/>
    <p:sldId id="297" r:id="rId20"/>
    <p:sldId id="271" r:id="rId21"/>
    <p:sldId id="273" r:id="rId22"/>
    <p:sldId id="272" r:id="rId23"/>
    <p:sldId id="267" r:id="rId24"/>
    <p:sldId id="268" r:id="rId25"/>
    <p:sldId id="301" r:id="rId26"/>
    <p:sldId id="284" r:id="rId27"/>
    <p:sldId id="266" r:id="rId28"/>
    <p:sldId id="298" r:id="rId29"/>
    <p:sldId id="286" r:id="rId30"/>
    <p:sldId id="285" r:id="rId31"/>
    <p:sldId id="265" r:id="rId32"/>
    <p:sldId id="287" r:id="rId33"/>
    <p:sldId id="263" r:id="rId34"/>
    <p:sldId id="274" r:id="rId35"/>
    <p:sldId id="261" r:id="rId36"/>
    <p:sldId id="269" r:id="rId37"/>
    <p:sldId id="270" r:id="rId38"/>
    <p:sldId id="257" r:id="rId39"/>
    <p:sldId id="258" r:id="rId40"/>
    <p:sldId id="259" r:id="rId41"/>
    <p:sldId id="275" r:id="rId4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0"/>
    <a:srgbClr val="0066CC"/>
    <a:srgbClr val="A6CE36"/>
    <a:srgbClr val="94B92D"/>
    <a:srgbClr val="B4D656"/>
    <a:srgbClr val="77933C"/>
    <a:srgbClr val="E2B22D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BEB9B5-380E-4715-A142-61541616ABC1}" v="1" dt="2023-03-22T12:15:34.0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867" autoAdjust="0"/>
    <p:restoredTop sz="93788" autoAdjust="0"/>
  </p:normalViewPr>
  <p:slideViewPr>
    <p:cSldViewPr snapToGrid="0">
      <p:cViewPr>
        <p:scale>
          <a:sx n="202" d="100"/>
          <a:sy n="202" d="100"/>
        </p:scale>
        <p:origin x="144" y="-3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4EBC05-5551-4C71-ADC0-0BC846262F1A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3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2B10DE-4174-42CB-A716-CDAC1D27658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44124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17B20A-8BD6-40ED-834F-A1A376C0F089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D523BF-DF76-42D2-80BC-1AAEC5BA2428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77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57425D-4753-495A-9EF0-F6DAE6091E35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820B3D-4C95-4106-8EDA-CF4EDECD39E5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96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E40263-3049-4943-BB4C-D4658FE0495F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9D63BB-48C5-41A6-9098-829A012A6113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00343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000" b="1" i="0" u="none" strike="noStrike" kern="1200" cap="all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de-DE" sz="20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10F067-DAD3-4F41-AA27-FEC2D2255A12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4D52AF-9433-450C-AA28-B0A4F2A9CD2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sz="half" idx="1"/>
          </p:nvPr>
        </p:nvSpPr>
        <p:spPr>
          <a:xfrm>
            <a:off x="457200" y="1600200"/>
            <a:ext cx="4038603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sz="half" idx="2"/>
          </p:nvPr>
        </p:nvSpPr>
        <p:spPr>
          <a:xfrm>
            <a:off x="4648196" y="1600200"/>
            <a:ext cx="4038603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78FBB4-932D-47D0-849B-70BEFDEADD66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CFCA86-F074-4314-9EA7-CA0233F36E54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05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DE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sz="half" idx="2"/>
          </p:nvPr>
        </p:nvSpPr>
        <p:spPr>
          <a:xfrm>
            <a:off x="457200" y="2174872"/>
            <a:ext cx="4040184" cy="3951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sz="quarter" idx="3"/>
          </p:nvPr>
        </p:nvSpPr>
        <p:spPr>
          <a:xfrm>
            <a:off x="4645023" y="1535113"/>
            <a:ext cx="4041776" cy="639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DE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sz="quarter" idx="4"/>
          </p:nvPr>
        </p:nvSpPr>
        <p:spPr>
          <a:xfrm>
            <a:off x="4645023" y="2174872"/>
            <a:ext cx="4041776" cy="3951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FD9B0A-AC4F-4EAE-9D4B-E2E534181E50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8" name="Fußzeilenplatzhalt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F11557-3E51-4752-8638-9EF3B2594307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76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EEEA20-6860-4900-9FD2-C5DB0F13D521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AED7411-4BC4-4E0A-833D-9998ED022A21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71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DBEC98-179B-4F60-A99E-522B221E296A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3" name="Fußzeilenplatzhalt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D5A36B-242D-4550-853E-EC96BDEF1CB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16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742950" marR="0" lvl="1" indent="-28575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sz="half" idx="2"/>
          </p:nvPr>
        </p:nvSpPr>
        <p:spPr>
          <a:xfrm>
            <a:off x="457200" y="1435095"/>
            <a:ext cx="3008311" cy="46910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53E2DC-B3B8-4671-980A-BA5221D23843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D2209C-8BD8-4A3F-A09D-BA932B7F542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197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de-DE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4" name="Textplatzhalter 3"/>
          <p:cNvSpPr txBox="1">
            <a:spLocks noGrp="1"/>
          </p:cNvSpPr>
          <p:nvPr>
            <p:ph type="body" sz="half" idx="2"/>
          </p:nvPr>
        </p:nvSpPr>
        <p:spPr>
          <a:xfrm>
            <a:off x="1792288" y="5367335"/>
            <a:ext cx="5486400" cy="8048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0500F0-D631-4047-9172-06F62A58339D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25FD30-B400-4F15-95A1-0DF469A0A8B7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51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C1CA2DC-D525-41D3-935A-68F63A257A49}" type="datetime1">
              <a:rPr lang="de-DE"/>
              <a:pPr lvl="0"/>
              <a:t>22.03.2023</a:t>
            </a:fld>
            <a:endParaRPr lang="de-DE"/>
          </a:p>
        </p:txBody>
      </p:sp>
      <p:sp>
        <p:nvSpPr>
          <p:cNvPr id="3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4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32C37B9-26F4-4F50-94B9-B0C06BAC40C0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5" name="Gewinkelte Verbindung 73"/>
          <p:cNvCxnSpPr>
            <a:cxnSpLocks noChangeShapeType="1"/>
          </p:cNvCxnSpPr>
          <p:nvPr/>
        </p:nvCxnSpPr>
        <p:spPr bwMode="auto">
          <a:xfrm flipV="1">
            <a:off x="506892" y="2826349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9" name="Gewinkelte Verbindung 73"/>
          <p:cNvCxnSpPr>
            <a:cxnSpLocks noChangeShapeType="1"/>
          </p:cNvCxnSpPr>
          <p:nvPr/>
        </p:nvCxnSpPr>
        <p:spPr bwMode="auto">
          <a:xfrm flipV="1">
            <a:off x="515906" y="4056708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Gewinkelte Verbindung 73"/>
          <p:cNvCxnSpPr>
            <a:cxnSpLocks noChangeShapeType="1"/>
          </p:cNvCxnSpPr>
          <p:nvPr/>
        </p:nvCxnSpPr>
        <p:spPr bwMode="auto">
          <a:xfrm rot="5400000" flipH="1" flipV="1">
            <a:off x="3691085" y="3907331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/>
          <p:cNvSpPr txBox="1"/>
          <p:nvPr/>
        </p:nvSpPr>
        <p:spPr>
          <a:xfrm>
            <a:off x="199953" y="113084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imaWorx Topology</a:t>
            </a:r>
            <a:endParaRPr lang="en-US"/>
          </a:p>
        </p:txBody>
      </p:sp>
      <p:grpSp>
        <p:nvGrpSpPr>
          <p:cNvPr id="354" name="Gruppieren 353"/>
          <p:cNvGrpSpPr/>
          <p:nvPr/>
        </p:nvGrpSpPr>
        <p:grpSpPr>
          <a:xfrm>
            <a:off x="2992767" y="4715001"/>
            <a:ext cx="2584050" cy="1240331"/>
            <a:chOff x="3181475" y="2655394"/>
            <a:chExt cx="2584050" cy="1240331"/>
          </a:xfrm>
        </p:grpSpPr>
        <p:grpSp>
          <p:nvGrpSpPr>
            <p:cNvPr id="5" name="Gruppieren 4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70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71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2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3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4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5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6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7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8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9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0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1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2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3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4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5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6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7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8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9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0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1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2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3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4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5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6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97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8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9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0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1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2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3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4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5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6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7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8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09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0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1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2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3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4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5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6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7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8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9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0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1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2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3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4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p:grpSp>
          <p:sp>
            <p:nvSpPr>
              <p:cNvPr id="125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6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7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8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9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0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390" name="Gewinkelte Verbindung 73"/>
            <p:cNvCxnSpPr>
              <a:cxnSpLocks noChangeShapeType="1"/>
              <a:stCxn id="369" idx="3"/>
              <a:endCxn id="122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Gewinkelte Verbindung 73"/>
            <p:cNvCxnSpPr>
              <a:cxnSpLocks noChangeShapeType="1"/>
              <a:endCxn id="128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Gewinkelte Verbindung 73"/>
            <p:cNvCxnSpPr>
              <a:cxnSpLocks noChangeShapeType="1"/>
              <a:stCxn id="161" idx="3"/>
              <a:endCxn id="130" idx="1"/>
            </p:cNvCxnSpPr>
            <p:nvPr/>
          </p:nvCxnSpPr>
          <p:spPr bwMode="auto">
            <a:xfrm flipV="1">
              <a:off x="3560198" y="3469293"/>
              <a:ext cx="791900" cy="23122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Gewinkelte Verbindung 73"/>
            <p:cNvCxnSpPr>
              <a:cxnSpLocks noChangeShapeType="1"/>
              <a:stCxn id="153" idx="3"/>
              <a:endCxn id="126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" name="Gruppieren 5"/>
            <p:cNvGrpSpPr/>
            <p:nvPr/>
          </p:nvGrpSpPr>
          <p:grpSpPr>
            <a:xfrm>
              <a:off x="3181475" y="2655394"/>
              <a:ext cx="383028" cy="1240331"/>
              <a:chOff x="2375807" y="2391340"/>
              <a:chExt cx="513369" cy="1653312"/>
            </a:xfrm>
          </p:grpSpPr>
          <p:grpSp>
            <p:nvGrpSpPr>
              <p:cNvPr id="366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367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369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370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151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52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53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54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155" name="Gruppieren 10"/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56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57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58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159" name="Gruppieren 10"/>
              <p:cNvGrpSpPr>
                <a:grpSpLocks/>
              </p:cNvGrpSpPr>
              <p:nvPr/>
            </p:nvGrpSpPr>
            <p:grpSpPr bwMode="auto">
              <a:xfrm>
                <a:off x="2375807" y="3686199"/>
                <a:ext cx="507599" cy="358453"/>
                <a:chOff x="557213" y="3996338"/>
                <a:chExt cx="968375" cy="576262"/>
              </a:xfrm>
            </p:grpSpPr>
            <p:sp>
              <p:nvSpPr>
                <p:cNvPr id="160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39963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61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0820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62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0820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</p:grpSp>
      </p:grpSp>
      <p:grpSp>
        <p:nvGrpSpPr>
          <p:cNvPr id="163" name="Gruppieren 162"/>
          <p:cNvGrpSpPr/>
          <p:nvPr/>
        </p:nvGrpSpPr>
        <p:grpSpPr>
          <a:xfrm>
            <a:off x="2988067" y="2297770"/>
            <a:ext cx="2579989" cy="1014948"/>
            <a:chOff x="3185536" y="2655394"/>
            <a:chExt cx="2579989" cy="1014948"/>
          </a:xfrm>
        </p:grpSpPr>
        <p:grpSp>
          <p:nvGrpSpPr>
            <p:cNvPr id="164" name="Gruppieren 163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186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93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4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5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6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7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8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9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0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1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2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3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4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5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6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7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8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9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0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1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2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3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4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5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6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7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18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19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0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1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2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3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4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5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6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7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8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9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0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1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2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3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4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5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6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7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8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9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0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1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2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3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4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5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6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p:grpSp>
          <p:sp>
            <p:nvSpPr>
              <p:cNvPr id="187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8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9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0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1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2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165" name="Gewinkelte Verbindung 73"/>
            <p:cNvCxnSpPr>
              <a:cxnSpLocks noChangeShapeType="1"/>
              <a:stCxn id="184" idx="3"/>
              <a:endCxn id="244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6" name="Gewinkelte Verbindung 73"/>
            <p:cNvCxnSpPr>
              <a:cxnSpLocks noChangeShapeType="1"/>
              <a:endCxn id="190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Gewinkelte Verbindung 73"/>
            <p:cNvCxnSpPr>
              <a:cxnSpLocks noChangeShapeType="1"/>
              <a:stCxn id="181" idx="3"/>
              <a:endCxn id="188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9" name="Gruppieren 168"/>
            <p:cNvGrpSpPr/>
            <p:nvPr/>
          </p:nvGrpSpPr>
          <p:grpSpPr>
            <a:xfrm>
              <a:off x="3185536" y="2655394"/>
              <a:ext cx="378967" cy="912427"/>
              <a:chOff x="2381250" y="2391340"/>
              <a:chExt cx="507926" cy="1216229"/>
            </a:xfrm>
          </p:grpSpPr>
          <p:grpSp>
            <p:nvGrpSpPr>
              <p:cNvPr id="170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183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84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85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171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80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81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82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172" name="Gruppieren 10"/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77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178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179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</p:grpSp>
      </p:grpSp>
      <p:grpSp>
        <p:nvGrpSpPr>
          <p:cNvPr id="247" name="Gruppieren 246"/>
          <p:cNvGrpSpPr/>
          <p:nvPr/>
        </p:nvGrpSpPr>
        <p:grpSpPr>
          <a:xfrm>
            <a:off x="2996461" y="3524630"/>
            <a:ext cx="2579989" cy="1014948"/>
            <a:chOff x="3185536" y="2655394"/>
            <a:chExt cx="2579989" cy="1014948"/>
          </a:xfrm>
        </p:grpSpPr>
        <p:grpSp>
          <p:nvGrpSpPr>
            <p:cNvPr id="248" name="Gruppieren 247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265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272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3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4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5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6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7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8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9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0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1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2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3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4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5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6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7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8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9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0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1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2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3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4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5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6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7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98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9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0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1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2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3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4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5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6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7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8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9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0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1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2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3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4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5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6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7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8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19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0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1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2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3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25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p:grpSp>
          <p:sp>
            <p:nvSpPr>
              <p:cNvPr id="266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67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68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69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70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71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249" name="Gewinkelte Verbindung 73"/>
            <p:cNvCxnSpPr>
              <a:cxnSpLocks noChangeShapeType="1"/>
              <a:stCxn id="263" idx="3"/>
              <a:endCxn id="323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0" name="Gewinkelte Verbindung 73"/>
            <p:cNvCxnSpPr>
              <a:cxnSpLocks noChangeShapeType="1"/>
              <a:endCxn id="269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1" name="Gewinkelte Verbindung 73"/>
            <p:cNvCxnSpPr>
              <a:cxnSpLocks noChangeShapeType="1"/>
              <a:stCxn id="260" idx="3"/>
              <a:endCxn id="267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52" name="Gruppieren 251"/>
            <p:cNvGrpSpPr/>
            <p:nvPr/>
          </p:nvGrpSpPr>
          <p:grpSpPr>
            <a:xfrm>
              <a:off x="3185536" y="2655394"/>
              <a:ext cx="378967" cy="898138"/>
              <a:chOff x="2381250" y="2391340"/>
              <a:chExt cx="507926" cy="1197182"/>
            </a:xfrm>
          </p:grpSpPr>
          <p:grpSp>
            <p:nvGrpSpPr>
              <p:cNvPr id="253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262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263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264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254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259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260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261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  <p:grpSp>
            <p:nvGrpSpPr>
              <p:cNvPr id="255" name="Gruppieren 10"/>
              <p:cNvGrpSpPr>
                <a:grpSpLocks/>
              </p:cNvGrpSpPr>
              <p:nvPr/>
            </p:nvGrpSpPr>
            <p:grpSpPr bwMode="auto">
              <a:xfrm>
                <a:off x="2381577" y="3230069"/>
                <a:ext cx="507599" cy="358453"/>
                <a:chOff x="557213" y="4019217"/>
                <a:chExt cx="968375" cy="576262"/>
              </a:xfrm>
            </p:grpSpPr>
            <p:sp>
              <p:nvSpPr>
                <p:cNvPr id="256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19217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800" dirty="0">
                    <a:latin typeface="+mn-lt"/>
                  </a:endParaRPr>
                </a:p>
              </p:txBody>
            </p:sp>
            <p:sp>
              <p:nvSpPr>
                <p:cNvPr id="257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45767"/>
                  <a:ext cx="71439" cy="14446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  <p:sp>
              <p:nvSpPr>
                <p:cNvPr id="258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0494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>
                    <a:latin typeface="+mn-lt"/>
                  </a:endParaRPr>
                </a:p>
              </p:txBody>
            </p:sp>
          </p:grpSp>
        </p:grpSp>
      </p:grpSp>
      <p:sp>
        <p:nvSpPr>
          <p:cNvPr id="332" name="Rectangle 48"/>
          <p:cNvSpPr>
            <a:spLocks noChangeArrowheads="1"/>
          </p:cNvSpPr>
          <p:nvPr/>
        </p:nvSpPr>
        <p:spPr bwMode="auto">
          <a:xfrm>
            <a:off x="3347479" y="4308152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cxnSp>
        <p:nvCxnSpPr>
          <p:cNvPr id="333" name="Gewinkelte Verbindung 73"/>
          <p:cNvCxnSpPr>
            <a:cxnSpLocks noChangeShapeType="1"/>
          </p:cNvCxnSpPr>
          <p:nvPr/>
        </p:nvCxnSpPr>
        <p:spPr bwMode="auto">
          <a:xfrm rot="5400000" flipH="1" flipV="1">
            <a:off x="783863" y="5100712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5" name="Gruppieren 334"/>
          <p:cNvGrpSpPr/>
          <p:nvPr/>
        </p:nvGrpSpPr>
        <p:grpSpPr>
          <a:xfrm>
            <a:off x="1156345" y="4724898"/>
            <a:ext cx="1512883" cy="1008061"/>
            <a:chOff x="4366942" y="2986368"/>
            <a:chExt cx="1512883" cy="1008061"/>
          </a:xfrm>
        </p:grpSpPr>
        <p:grpSp>
          <p:nvGrpSpPr>
            <p:cNvPr id="359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371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77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83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89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99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0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1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2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3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4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5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6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7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8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9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0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1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2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3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4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5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6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7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8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9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0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421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2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3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4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5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6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7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8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9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0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1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2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3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4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5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6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7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8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9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0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1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2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3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4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5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6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7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8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360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1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2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3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4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5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336" name="Gewinkelte Verbindung 73"/>
          <p:cNvCxnSpPr>
            <a:cxnSpLocks noChangeShapeType="1"/>
            <a:stCxn id="452" idx="3"/>
            <a:endCxn id="446" idx="1"/>
          </p:cNvCxnSpPr>
          <p:nvPr/>
        </p:nvCxnSpPr>
        <p:spPr bwMode="auto">
          <a:xfrm>
            <a:off x="528677" y="5111618"/>
            <a:ext cx="725061" cy="13847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" name="Gewinkelte Verbindung 73"/>
          <p:cNvCxnSpPr>
            <a:cxnSpLocks noChangeShapeType="1"/>
            <a:endCxn id="363" idx="1"/>
          </p:cNvCxnSpPr>
          <p:nvPr/>
        </p:nvCxnSpPr>
        <p:spPr bwMode="auto">
          <a:xfrm flipV="1">
            <a:off x="162679" y="5438004"/>
            <a:ext cx="1091049" cy="65749"/>
          </a:xfrm>
          <a:prstGeom prst="bentConnector3">
            <a:avLst>
              <a:gd name="adj1" fmla="val 1464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" name="Gewinkelte Verbindung 73"/>
          <p:cNvCxnSpPr>
            <a:cxnSpLocks noChangeShapeType="1"/>
            <a:stCxn id="454" idx="3"/>
            <a:endCxn id="361" idx="1"/>
          </p:cNvCxnSpPr>
          <p:nvPr/>
        </p:nvCxnSpPr>
        <p:spPr bwMode="auto">
          <a:xfrm>
            <a:off x="528667" y="5206862"/>
            <a:ext cx="725061" cy="138932"/>
          </a:xfrm>
          <a:prstGeom prst="bentConnector3">
            <a:avLst>
              <a:gd name="adj1" fmla="val 411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3" name="Gruppieren 862"/>
          <p:cNvGrpSpPr/>
          <p:nvPr/>
        </p:nvGrpSpPr>
        <p:grpSpPr>
          <a:xfrm>
            <a:off x="149015" y="5347234"/>
            <a:ext cx="378723" cy="268915"/>
            <a:chOff x="89483" y="5975884"/>
            <a:chExt cx="378723" cy="268915"/>
          </a:xfrm>
        </p:grpSpPr>
        <p:grpSp>
          <p:nvGrpSpPr>
            <p:cNvPr id="342" name="Gruppieren 10"/>
            <p:cNvGrpSpPr>
              <a:grpSpLocks/>
            </p:cNvGrpSpPr>
            <p:nvPr/>
          </p:nvGrpSpPr>
          <p:grpSpPr bwMode="auto">
            <a:xfrm>
              <a:off x="89483" y="5975884"/>
              <a:ext cx="378723" cy="268915"/>
              <a:chOff x="557213" y="4019217"/>
              <a:chExt cx="968375" cy="576262"/>
            </a:xfrm>
          </p:grpSpPr>
          <p:sp>
            <p:nvSpPr>
              <p:cNvPr id="343" name="Rectangle 5"/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</p:txBody>
          </p:sp>
          <p:sp>
            <p:nvSpPr>
              <p:cNvPr id="344" name="Rectangle 48"/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345" name="Rectangle 5"/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sp>
          <p:nvSpPr>
            <p:cNvPr id="449" name="Rectangle 48"/>
            <p:cNvSpPr>
              <a:spLocks noChangeArrowheads="1"/>
            </p:cNvSpPr>
            <p:nvPr/>
          </p:nvSpPr>
          <p:spPr bwMode="auto">
            <a:xfrm>
              <a:off x="440257" y="6130183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862" name="Gruppieren 861"/>
          <p:cNvGrpSpPr/>
          <p:nvPr/>
        </p:nvGrpSpPr>
        <p:grpSpPr>
          <a:xfrm>
            <a:off x="149954" y="5018856"/>
            <a:ext cx="378723" cy="268915"/>
            <a:chOff x="88041" y="5647506"/>
            <a:chExt cx="378723" cy="268915"/>
          </a:xfrm>
        </p:grpSpPr>
        <p:grpSp>
          <p:nvGrpSpPr>
            <p:cNvPr id="450" name="Gruppieren 10"/>
            <p:cNvGrpSpPr>
              <a:grpSpLocks/>
            </p:cNvGrpSpPr>
            <p:nvPr/>
          </p:nvGrpSpPr>
          <p:grpSpPr bwMode="auto">
            <a:xfrm>
              <a:off x="88041" y="5647506"/>
              <a:ext cx="378723" cy="268915"/>
              <a:chOff x="557213" y="4019217"/>
              <a:chExt cx="968375" cy="576262"/>
            </a:xfrm>
          </p:grpSpPr>
          <p:sp>
            <p:nvSpPr>
              <p:cNvPr id="451" name="Rectangle 5"/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</p:txBody>
          </p:sp>
          <p:sp>
            <p:nvSpPr>
              <p:cNvPr id="452" name="Rectangle 48"/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453" name="Rectangle 5"/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sp>
          <p:nvSpPr>
            <p:cNvPr id="454" name="Rectangle 48"/>
            <p:cNvSpPr>
              <a:spLocks noChangeArrowheads="1"/>
            </p:cNvSpPr>
            <p:nvPr/>
          </p:nvSpPr>
          <p:spPr bwMode="auto">
            <a:xfrm>
              <a:off x="438815" y="5801805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457" name="Gruppieren 456"/>
          <p:cNvGrpSpPr/>
          <p:nvPr/>
        </p:nvGrpSpPr>
        <p:grpSpPr>
          <a:xfrm>
            <a:off x="4059629" y="1074463"/>
            <a:ext cx="1512883" cy="1008061"/>
            <a:chOff x="4366942" y="2986368"/>
            <a:chExt cx="1512883" cy="1008061"/>
          </a:xfrm>
        </p:grpSpPr>
        <p:grpSp>
          <p:nvGrpSpPr>
            <p:cNvPr id="458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465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6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7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8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9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0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1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2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3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4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5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6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7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8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9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0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1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2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3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4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5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6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7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8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9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0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491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2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3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4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5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6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7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8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9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0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1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2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3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4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5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6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7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8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9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0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1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2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3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4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5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6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7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8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459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0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1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2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3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4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519" name="Gewinkelte Verbindung 73"/>
          <p:cNvCxnSpPr>
            <a:cxnSpLocks noChangeShapeType="1"/>
            <a:stCxn id="529" idx="3"/>
            <a:endCxn id="516" idx="1"/>
          </p:cNvCxnSpPr>
          <p:nvPr/>
        </p:nvCxnSpPr>
        <p:spPr bwMode="auto">
          <a:xfrm>
            <a:off x="3370048" y="1461183"/>
            <a:ext cx="786974" cy="138475"/>
          </a:xfrm>
          <a:prstGeom prst="bentConnector3">
            <a:avLst>
              <a:gd name="adj1" fmla="val 56052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0" name="Gewinkelte Verbindung 73"/>
          <p:cNvCxnSpPr>
            <a:cxnSpLocks noChangeShapeType="1"/>
            <a:stCxn id="524" idx="3"/>
            <a:endCxn id="460" idx="1"/>
          </p:cNvCxnSpPr>
          <p:nvPr/>
        </p:nvCxnSpPr>
        <p:spPr bwMode="auto">
          <a:xfrm flipV="1">
            <a:off x="3371490" y="1695359"/>
            <a:ext cx="785522" cy="94202"/>
          </a:xfrm>
          <a:prstGeom prst="bentConnector3">
            <a:avLst>
              <a:gd name="adj1" fmla="val 5606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22" name="Gruppieren 10"/>
          <p:cNvGrpSpPr>
            <a:grpSpLocks/>
          </p:cNvGrpSpPr>
          <p:nvPr/>
        </p:nvGrpSpPr>
        <p:grpSpPr bwMode="auto">
          <a:xfrm>
            <a:off x="2992767" y="1696799"/>
            <a:ext cx="378723" cy="268915"/>
            <a:chOff x="557213" y="4019217"/>
            <a:chExt cx="968375" cy="576262"/>
          </a:xfrm>
        </p:grpSpPr>
        <p:sp>
          <p:nvSpPr>
            <p:cNvPr id="523" name="Rectangle 5"/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524" name="Rectangle 48"/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525" name="Rectangle 5"/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26" name="Rectangle 48"/>
          <p:cNvSpPr>
            <a:spLocks noChangeArrowheads="1"/>
          </p:cNvSpPr>
          <p:nvPr/>
        </p:nvSpPr>
        <p:spPr bwMode="auto">
          <a:xfrm>
            <a:off x="3343541" y="1851098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grpSp>
        <p:nvGrpSpPr>
          <p:cNvPr id="527" name="Gruppieren 10"/>
          <p:cNvGrpSpPr>
            <a:grpSpLocks/>
          </p:cNvGrpSpPr>
          <p:nvPr/>
        </p:nvGrpSpPr>
        <p:grpSpPr bwMode="auto">
          <a:xfrm>
            <a:off x="2991325" y="1368421"/>
            <a:ext cx="378723" cy="268915"/>
            <a:chOff x="557213" y="4019217"/>
            <a:chExt cx="968375" cy="576262"/>
          </a:xfrm>
        </p:grpSpPr>
        <p:sp>
          <p:nvSpPr>
            <p:cNvPr id="528" name="Rectangle 5"/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529" name="Rectangle 48"/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530" name="Rectangle 5"/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31" name="Rectangle 48"/>
          <p:cNvSpPr>
            <a:spLocks noChangeArrowheads="1"/>
          </p:cNvSpPr>
          <p:nvPr/>
        </p:nvSpPr>
        <p:spPr bwMode="auto">
          <a:xfrm>
            <a:off x="3342099" y="1522720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grpSp>
        <p:nvGrpSpPr>
          <p:cNvPr id="613" name="Gruppieren 612"/>
          <p:cNvGrpSpPr/>
          <p:nvPr/>
        </p:nvGrpSpPr>
        <p:grpSpPr>
          <a:xfrm>
            <a:off x="1150503" y="1079624"/>
            <a:ext cx="1512883" cy="1008061"/>
            <a:chOff x="4366942" y="2986368"/>
            <a:chExt cx="1512883" cy="1008061"/>
          </a:xfrm>
        </p:grpSpPr>
        <p:grpSp>
          <p:nvGrpSpPr>
            <p:cNvPr id="635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642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3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4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5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6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7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8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9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0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1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2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3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4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5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6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7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8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9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0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1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2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3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4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5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6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7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668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9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0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1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2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3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4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5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6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7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8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9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0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1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2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3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4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5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6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7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8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9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0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1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2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3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4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5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636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37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38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39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40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41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614" name="Gewinkelte Verbindung 73"/>
          <p:cNvCxnSpPr>
            <a:cxnSpLocks noChangeShapeType="1"/>
          </p:cNvCxnSpPr>
          <p:nvPr/>
        </p:nvCxnSpPr>
        <p:spPr bwMode="auto">
          <a:xfrm flipV="1">
            <a:off x="547015" y="1607201"/>
            <a:ext cx="700881" cy="35881"/>
          </a:xfrm>
          <a:prstGeom prst="bentConnector3">
            <a:avLst>
              <a:gd name="adj1" fmla="val 48981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" name="Gewinkelte Verbindung 73"/>
          <p:cNvCxnSpPr>
            <a:cxnSpLocks noChangeShapeType="1"/>
            <a:stCxn id="703" idx="3"/>
          </p:cNvCxnSpPr>
          <p:nvPr/>
        </p:nvCxnSpPr>
        <p:spPr bwMode="auto">
          <a:xfrm>
            <a:off x="546985" y="1764508"/>
            <a:ext cx="705061" cy="42512"/>
          </a:xfrm>
          <a:prstGeom prst="bentConnector3">
            <a:avLst>
              <a:gd name="adj1" fmla="val 4864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" name="Gewinkelte Verbindung 73"/>
          <p:cNvCxnSpPr>
            <a:cxnSpLocks noChangeShapeType="1"/>
            <a:stCxn id="704" idx="3"/>
            <a:endCxn id="641" idx="1"/>
          </p:cNvCxnSpPr>
          <p:nvPr/>
        </p:nvCxnSpPr>
        <p:spPr bwMode="auto">
          <a:xfrm>
            <a:off x="549350" y="1831174"/>
            <a:ext cx="700609" cy="55462"/>
          </a:xfrm>
          <a:prstGeom prst="bentConnector3">
            <a:avLst>
              <a:gd name="adj1" fmla="val 3878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7" name="Gewinkelte Verbindung 73"/>
          <p:cNvCxnSpPr>
            <a:cxnSpLocks noChangeShapeType="1"/>
            <a:stCxn id="703" idx="1"/>
            <a:endCxn id="637" idx="1"/>
          </p:cNvCxnSpPr>
          <p:nvPr/>
        </p:nvCxnSpPr>
        <p:spPr bwMode="auto">
          <a:xfrm rot="10800000" flipH="1">
            <a:off x="501266" y="1700520"/>
            <a:ext cx="746620" cy="63988"/>
          </a:xfrm>
          <a:prstGeom prst="bentConnector3">
            <a:avLst>
              <a:gd name="adj1" fmla="val -3029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19" name="Gruppieren 10"/>
          <p:cNvGrpSpPr>
            <a:grpSpLocks/>
          </p:cNvGrpSpPr>
          <p:nvPr/>
        </p:nvGrpSpPr>
        <p:grpSpPr bwMode="auto">
          <a:xfrm>
            <a:off x="150514" y="1610114"/>
            <a:ext cx="396501" cy="268915"/>
            <a:chOff x="557213" y="4166059"/>
            <a:chExt cx="1013832" cy="576262"/>
          </a:xfrm>
        </p:grpSpPr>
        <p:sp>
          <p:nvSpPr>
            <p:cNvPr id="632" name="Rectangle 5"/>
            <p:cNvSpPr>
              <a:spLocks noChangeArrowheads="1"/>
            </p:cNvSpPr>
            <p:nvPr/>
          </p:nvSpPr>
          <p:spPr bwMode="auto">
            <a:xfrm>
              <a:off x="879475" y="4166059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633" name="Rectangle 48"/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634" name="Rectangle 5"/>
            <p:cNvSpPr>
              <a:spLocks noChangeArrowheads="1"/>
            </p:cNvSpPr>
            <p:nvPr/>
          </p:nvSpPr>
          <p:spPr bwMode="auto">
            <a:xfrm>
              <a:off x="557213" y="4251784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702" name="Rectangle 48"/>
          <p:cNvSpPr>
            <a:spLocks noChangeArrowheads="1"/>
          </p:cNvSpPr>
          <p:nvPr/>
        </p:nvSpPr>
        <p:spPr bwMode="auto">
          <a:xfrm>
            <a:off x="501280" y="1678680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03" name="Rectangle 48"/>
          <p:cNvSpPr>
            <a:spLocks noChangeArrowheads="1"/>
          </p:cNvSpPr>
          <p:nvPr/>
        </p:nvSpPr>
        <p:spPr bwMode="auto">
          <a:xfrm>
            <a:off x="501266" y="1740584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04" name="Rectangle 48"/>
          <p:cNvSpPr>
            <a:spLocks noChangeArrowheads="1"/>
          </p:cNvSpPr>
          <p:nvPr/>
        </p:nvSpPr>
        <p:spPr bwMode="auto">
          <a:xfrm>
            <a:off x="503631" y="1807250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grpSp>
        <p:nvGrpSpPr>
          <p:cNvPr id="713" name="Gruppieren 712"/>
          <p:cNvGrpSpPr/>
          <p:nvPr/>
        </p:nvGrpSpPr>
        <p:grpSpPr>
          <a:xfrm>
            <a:off x="1159268" y="2302003"/>
            <a:ext cx="1512883" cy="1008061"/>
            <a:chOff x="4366942" y="2986368"/>
            <a:chExt cx="1512883" cy="1008061"/>
          </a:xfrm>
        </p:grpSpPr>
        <p:grpSp>
          <p:nvGrpSpPr>
            <p:cNvPr id="714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21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2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3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4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5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6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7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8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9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0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1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2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3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4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5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6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7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8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9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0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1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2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3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4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5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6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747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8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9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0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1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2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3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4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5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6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7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8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9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0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1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2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3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4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5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6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7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8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9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0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1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2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3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4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715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6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7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8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9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20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78" name="Gewinkelte Verbindung 73"/>
          <p:cNvCxnSpPr>
            <a:cxnSpLocks noChangeShapeType="1"/>
          </p:cNvCxnSpPr>
          <p:nvPr/>
        </p:nvCxnSpPr>
        <p:spPr bwMode="auto">
          <a:xfrm flipV="1">
            <a:off x="512443" y="2922899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6" name="Gruppieren 865"/>
          <p:cNvGrpSpPr/>
          <p:nvPr/>
        </p:nvGrpSpPr>
        <p:grpSpPr>
          <a:xfrm>
            <a:off x="149754" y="2756293"/>
            <a:ext cx="396501" cy="268915"/>
            <a:chOff x="159279" y="2756293"/>
            <a:chExt cx="396501" cy="268915"/>
          </a:xfrm>
        </p:grpSpPr>
        <p:grpSp>
          <p:nvGrpSpPr>
            <p:cNvPr id="779" name="Gruppieren 10"/>
            <p:cNvGrpSpPr>
              <a:grpSpLocks/>
            </p:cNvGrpSpPr>
            <p:nvPr/>
          </p:nvGrpSpPr>
          <p:grpSpPr bwMode="auto">
            <a:xfrm>
              <a:off x="159279" y="2756293"/>
              <a:ext cx="396501" cy="268915"/>
              <a:chOff x="557213" y="4084415"/>
              <a:chExt cx="1013832" cy="576262"/>
            </a:xfrm>
          </p:grpSpPr>
          <p:sp>
            <p:nvSpPr>
              <p:cNvPr id="780" name="Rectangle 5"/>
              <p:cNvSpPr>
                <a:spLocks noChangeArrowheads="1"/>
              </p:cNvSpPr>
              <p:nvPr/>
            </p:nvSpPr>
            <p:spPr bwMode="auto">
              <a:xfrm>
                <a:off x="879475" y="4084415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>
                  <a:latin typeface="+mn-lt"/>
                </a:endParaRPr>
              </a:p>
            </p:txBody>
          </p:sp>
          <p:sp>
            <p:nvSpPr>
              <p:cNvPr id="781" name="Rectangle 48"/>
              <p:cNvSpPr>
                <a:spLocks noChangeArrowheads="1"/>
              </p:cNvSpPr>
              <p:nvPr/>
            </p:nvSpPr>
            <p:spPr bwMode="auto">
              <a:xfrm>
                <a:off x="1454144" y="4185438"/>
                <a:ext cx="116901" cy="10253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782" name="Rectangle 5"/>
              <p:cNvSpPr>
                <a:spLocks noChangeArrowheads="1"/>
              </p:cNvSpPr>
              <p:nvPr/>
            </p:nvSpPr>
            <p:spPr bwMode="auto">
              <a:xfrm>
                <a:off x="557213" y="4170140"/>
                <a:ext cx="323850" cy="411161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sp>
          <p:nvSpPr>
            <p:cNvPr id="783" name="Rectangle 48"/>
            <p:cNvSpPr>
              <a:spLocks noChangeArrowheads="1"/>
            </p:cNvSpPr>
            <p:nvPr/>
          </p:nvSpPr>
          <p:spPr bwMode="auto">
            <a:xfrm>
              <a:off x="510045" y="2896297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786" name="Gruppieren 785"/>
          <p:cNvGrpSpPr/>
          <p:nvPr/>
        </p:nvGrpSpPr>
        <p:grpSpPr>
          <a:xfrm>
            <a:off x="1165111" y="3530437"/>
            <a:ext cx="1512883" cy="1008061"/>
            <a:chOff x="4366942" y="2986368"/>
            <a:chExt cx="1512883" cy="1008061"/>
          </a:xfrm>
        </p:grpSpPr>
        <p:grpSp>
          <p:nvGrpSpPr>
            <p:cNvPr id="787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94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5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6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7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8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9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0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1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2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3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4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5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6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7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8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9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0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1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2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3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4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5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6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7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8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9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820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1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2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3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4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5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6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7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8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9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0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1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2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3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4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5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6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7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8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9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0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1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2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3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4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5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6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7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788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89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90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91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92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93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850" name="Gruppieren 10"/>
          <p:cNvGrpSpPr>
            <a:grpSpLocks/>
          </p:cNvGrpSpPr>
          <p:nvPr/>
        </p:nvGrpSpPr>
        <p:grpSpPr bwMode="auto">
          <a:xfrm>
            <a:off x="150835" y="3994249"/>
            <a:ext cx="396501" cy="268915"/>
            <a:chOff x="557213" y="4104826"/>
            <a:chExt cx="1013832" cy="576262"/>
          </a:xfrm>
        </p:grpSpPr>
        <p:sp>
          <p:nvSpPr>
            <p:cNvPr id="851" name="Rectangle 5"/>
            <p:cNvSpPr>
              <a:spLocks noChangeArrowheads="1"/>
            </p:cNvSpPr>
            <p:nvPr/>
          </p:nvSpPr>
          <p:spPr bwMode="auto">
            <a:xfrm>
              <a:off x="879475" y="4104826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852" name="Rectangle 48"/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853" name="Rectangle 5"/>
            <p:cNvSpPr>
              <a:spLocks noChangeArrowheads="1"/>
            </p:cNvSpPr>
            <p:nvPr/>
          </p:nvSpPr>
          <p:spPr bwMode="auto">
            <a:xfrm>
              <a:off x="557213" y="4190551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7341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387" y="2280809"/>
            <a:ext cx="3756364" cy="2621629"/>
          </a:xfrm>
          <a:prstGeom prst="rect">
            <a:avLst/>
          </a:prstGeom>
        </p:spPr>
      </p:pic>
      <p:sp>
        <p:nvSpPr>
          <p:cNvPr id="6" name="Ellipse 10"/>
          <p:cNvSpPr/>
          <p:nvPr/>
        </p:nvSpPr>
        <p:spPr>
          <a:xfrm>
            <a:off x="3899903" y="4297582"/>
            <a:ext cx="764772" cy="3600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" name="Gerade Verbindung 11"/>
          <p:cNvCxnSpPr/>
          <p:nvPr/>
        </p:nvCxnSpPr>
        <p:spPr>
          <a:xfrm>
            <a:off x="4284013" y="4666505"/>
            <a:ext cx="265" cy="43027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8" name="Textfeld 11"/>
          <p:cNvSpPr txBox="1"/>
          <p:nvPr/>
        </p:nvSpPr>
        <p:spPr>
          <a:xfrm>
            <a:off x="5087787" y="5049219"/>
            <a:ext cx="2971904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On-board image and signal processing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(trigger and synchronisation) 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noProof="1">
                <a:solidFill>
                  <a:srgbClr val="000000"/>
                </a:solidFill>
              </a:rPr>
              <a:t>on </a:t>
            </a: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FPGA located under cooling unit</a:t>
            </a:r>
          </a:p>
        </p:txBody>
      </p:sp>
      <p:cxnSp>
        <p:nvCxnSpPr>
          <p:cNvPr id="9" name="Gerade Verbindung 13"/>
          <p:cNvCxnSpPr/>
          <p:nvPr/>
        </p:nvCxnSpPr>
        <p:spPr>
          <a:xfrm flipH="1" flipV="1">
            <a:off x="5100044" y="4139515"/>
            <a:ext cx="1032400" cy="89586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0" name="Ellipse 4"/>
          <p:cNvSpPr/>
          <p:nvPr/>
        </p:nvSpPr>
        <p:spPr>
          <a:xfrm>
            <a:off x="3306771" y="2293953"/>
            <a:ext cx="1209537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1" name="Gerade Verbindung 5"/>
          <p:cNvCxnSpPr/>
          <p:nvPr/>
        </p:nvCxnSpPr>
        <p:spPr>
          <a:xfrm flipH="1" flipV="1">
            <a:off x="3918437" y="1810703"/>
            <a:ext cx="0" cy="46800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2" name="Ellipse 6"/>
          <p:cNvSpPr/>
          <p:nvPr/>
        </p:nvSpPr>
        <p:spPr>
          <a:xfrm>
            <a:off x="2678722" y="3236701"/>
            <a:ext cx="466071" cy="11182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3" name="Gerade Verbindung 7"/>
          <p:cNvCxnSpPr/>
          <p:nvPr/>
        </p:nvCxnSpPr>
        <p:spPr>
          <a:xfrm flipH="1" flipV="1">
            <a:off x="1887307" y="3782994"/>
            <a:ext cx="770316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4" name="Textfeld 8"/>
          <p:cNvSpPr txBox="1"/>
          <p:nvPr/>
        </p:nvSpPr>
        <p:spPr>
          <a:xfrm>
            <a:off x="967119" y="3420726"/>
            <a:ext cx="920188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Camera </a:t>
            </a:r>
            <a:b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</a:b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Interfaces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noProof="1">
                <a:solidFill>
                  <a:srgbClr val="000000"/>
                </a:solidFill>
              </a:rPr>
              <a:t>SDR 26</a:t>
            </a:r>
            <a:br>
              <a:rPr lang="de-DE" sz="1400" noProof="1">
                <a:solidFill>
                  <a:srgbClr val="000000"/>
                </a:solidFill>
              </a:rPr>
            </a:br>
            <a:endParaRPr lang="de-DE" sz="1400" b="0" i="0" u="none" strike="noStrike" kern="1200" cap="none" spc="0" baseline="0" noProof="1">
              <a:solidFill>
                <a:srgbClr val="000000"/>
              </a:solidFill>
              <a:uFillTx/>
            </a:endParaRPr>
          </a:p>
        </p:txBody>
      </p:sp>
      <p:sp>
        <p:nvSpPr>
          <p:cNvPr id="15" name="Textfeld 9"/>
          <p:cNvSpPr txBox="1"/>
          <p:nvPr/>
        </p:nvSpPr>
        <p:spPr>
          <a:xfrm>
            <a:off x="2985207" y="5080109"/>
            <a:ext cx="2090637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DMA1800</a:t>
            </a: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 (PCIe x4 Gen2):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Up to 1.800 MByte/s</a:t>
            </a:r>
          </a:p>
        </p:txBody>
      </p:sp>
      <p:sp>
        <p:nvSpPr>
          <p:cNvPr id="16" name="Ellipse 14"/>
          <p:cNvSpPr/>
          <p:nvPr/>
        </p:nvSpPr>
        <p:spPr>
          <a:xfrm>
            <a:off x="2696743" y="2527210"/>
            <a:ext cx="42951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7" name="Gerade Verbindung 15"/>
          <p:cNvCxnSpPr/>
          <p:nvPr/>
        </p:nvCxnSpPr>
        <p:spPr>
          <a:xfrm flipH="1" flipV="1">
            <a:off x="1894172" y="2524128"/>
            <a:ext cx="813431" cy="240688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8" name="Textfeld 16"/>
          <p:cNvSpPr txBox="1"/>
          <p:nvPr/>
        </p:nvSpPr>
        <p:spPr>
          <a:xfrm>
            <a:off x="156512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19" name="Textfeld 17"/>
          <p:cNvSpPr txBox="1"/>
          <p:nvPr/>
        </p:nvSpPr>
        <p:spPr>
          <a:xfrm>
            <a:off x="3262519" y="1098052"/>
            <a:ext cx="146956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 noProof="1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20" name="Ellipse 4"/>
          <p:cNvSpPr/>
          <p:nvPr/>
        </p:nvSpPr>
        <p:spPr>
          <a:xfrm>
            <a:off x="4789342" y="2187949"/>
            <a:ext cx="1209864" cy="36089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Textfeld 17"/>
          <p:cNvSpPr txBox="1"/>
          <p:nvPr/>
        </p:nvSpPr>
        <p:spPr>
          <a:xfrm>
            <a:off x="4793601" y="1520036"/>
            <a:ext cx="1233799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LEDs &amp; Switch</a:t>
            </a:r>
            <a:br>
              <a:rPr lang="de-DE" sz="1400" b="1" i="0" u="none" strike="noStrike" kern="1200" cap="none" spc="0" baseline="0" noProof="1">
                <a:solidFill>
                  <a:srgbClr val="C0504D"/>
                </a:solidFill>
                <a:uFillTx/>
              </a:rPr>
            </a:br>
            <a:endParaRPr lang="de-DE" sz="1400" b="0" i="0" u="none" strike="noStrike" kern="1200" cap="none" spc="0" baseline="0" noProof="1">
              <a:solidFill>
                <a:srgbClr val="000000"/>
              </a:solidFill>
              <a:uFillTx/>
            </a:endParaRPr>
          </a:p>
        </p:txBody>
      </p:sp>
      <p:cxnSp>
        <p:nvCxnSpPr>
          <p:cNvPr id="22" name="Gerade Verbindung 5"/>
          <p:cNvCxnSpPr/>
          <p:nvPr/>
        </p:nvCxnSpPr>
        <p:spPr>
          <a:xfrm flipH="1" flipV="1">
            <a:off x="5395286" y="1804525"/>
            <a:ext cx="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118934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" t="25402" r="1322"/>
          <a:stretch/>
        </p:blipFill>
        <p:spPr bwMode="auto">
          <a:xfrm>
            <a:off x="1340528" y="4145872"/>
            <a:ext cx="6161103" cy="96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llipse 4"/>
          <p:cNvSpPr/>
          <p:nvPr/>
        </p:nvSpPr>
        <p:spPr>
          <a:xfrm>
            <a:off x="4552352" y="4097643"/>
            <a:ext cx="312610" cy="3132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8575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Textfeld 17"/>
          <p:cNvSpPr txBox="1"/>
          <p:nvPr/>
        </p:nvSpPr>
        <p:spPr>
          <a:xfrm>
            <a:off x="4164193" y="3259945"/>
            <a:ext cx="1094338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1" i="0" u="none" strike="noStrike" kern="1200" cap="none" spc="0" baseline="0" noProof="1">
                <a:solidFill>
                  <a:srgbClr val="A6CE36"/>
                </a:solidFill>
                <a:uFillTx/>
              </a:rPr>
              <a:t>Configuration </a:t>
            </a:r>
            <a:br>
              <a:rPr lang="de-DE" sz="1200" b="1" i="0" u="none" strike="noStrike" kern="1200" cap="none" spc="0" baseline="0" noProof="1">
                <a:solidFill>
                  <a:srgbClr val="A6CE36"/>
                </a:solidFill>
                <a:uFillTx/>
              </a:rPr>
            </a:br>
            <a:r>
              <a:rPr lang="de-DE" sz="1200" b="1" i="0" u="none" strike="noStrike" kern="1200" cap="none" spc="0" baseline="0" noProof="1">
                <a:solidFill>
                  <a:srgbClr val="A6CE36"/>
                </a:solidFill>
                <a:uFillTx/>
              </a:rPr>
              <a:t>Switch</a:t>
            </a:r>
            <a:br>
              <a:rPr lang="de-DE" sz="1200" b="1" i="0" u="none" strike="noStrike" kern="1200" cap="none" spc="0" baseline="0" noProof="1">
                <a:solidFill>
                  <a:srgbClr val="C0504D"/>
                </a:solidFill>
                <a:uFillTx/>
              </a:rPr>
            </a:br>
            <a:endParaRPr lang="de-DE" sz="1200" b="0" i="0" u="none" strike="noStrike" kern="1200" cap="none" spc="0" baseline="0" noProof="1">
              <a:solidFill>
                <a:srgbClr val="000000"/>
              </a:solidFill>
              <a:uFillTx/>
            </a:endParaRPr>
          </a:p>
        </p:txBody>
      </p:sp>
      <p:cxnSp>
        <p:nvCxnSpPr>
          <p:cNvPr id="10" name="Gerade Verbindung 5"/>
          <p:cNvCxnSpPr/>
          <p:nvPr/>
        </p:nvCxnSpPr>
        <p:spPr>
          <a:xfrm flipH="1" flipV="1">
            <a:off x="4706154" y="3710523"/>
            <a:ext cx="0" cy="368659"/>
          </a:xfrm>
          <a:prstGeom prst="straightConnector1">
            <a:avLst/>
          </a:prstGeom>
          <a:noFill/>
          <a:ln w="28575">
            <a:solidFill>
              <a:srgbClr val="A6CE36"/>
            </a:solidFill>
            <a:prstDash val="solid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78" y="5390010"/>
            <a:ext cx="7138263" cy="119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43" t="24797" r="1323" b="45451"/>
          <a:stretch/>
        </p:blipFill>
        <p:spPr bwMode="auto">
          <a:xfrm>
            <a:off x="1484768" y="878889"/>
            <a:ext cx="7328219" cy="87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1495080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1894607"/>
            <a:ext cx="4435115" cy="324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9"/>
          <p:cNvSpPr txBox="1"/>
          <p:nvPr/>
        </p:nvSpPr>
        <p:spPr>
          <a:xfrm>
            <a:off x="2997150" y="5135711"/>
            <a:ext cx="2090637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DMA1800</a:t>
            </a: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 (PCIe </a:t>
            </a:r>
            <a:r>
              <a:rPr lang="de-DE" sz="1400">
                <a:solidFill>
                  <a:srgbClr val="000000"/>
                </a:solidFill>
              </a:rPr>
              <a:t>Gen2 x4):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Up to 1.800 MByte/s</a:t>
            </a:r>
          </a:p>
        </p:txBody>
      </p:sp>
      <p:sp>
        <p:nvSpPr>
          <p:cNvPr id="9" name="Ellipse 10"/>
          <p:cNvSpPr/>
          <p:nvPr/>
        </p:nvSpPr>
        <p:spPr>
          <a:xfrm>
            <a:off x="3667702" y="4410334"/>
            <a:ext cx="972885" cy="3600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0" name="Gerade Verbindung 11"/>
          <p:cNvCxnSpPr/>
          <p:nvPr/>
        </p:nvCxnSpPr>
        <p:spPr>
          <a:xfrm>
            <a:off x="4163022" y="4779257"/>
            <a:ext cx="0" cy="35645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3" name="Textfeld 16"/>
          <p:cNvSpPr txBox="1"/>
          <p:nvPr/>
        </p:nvSpPr>
        <p:spPr>
          <a:xfrm>
            <a:off x="156096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16" name="Textfeld 11"/>
          <p:cNvSpPr txBox="1"/>
          <p:nvPr/>
        </p:nvSpPr>
        <p:spPr>
          <a:xfrm>
            <a:off x="5087787" y="5135711"/>
            <a:ext cx="2971904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On-board image and signal processing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(trigger and synchronisation)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Xilinx Kintex 7 FPGA Technology,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512 MByte DDR3 SDRAM</a:t>
            </a:r>
          </a:p>
        </p:txBody>
      </p:sp>
      <p:cxnSp>
        <p:nvCxnSpPr>
          <p:cNvPr id="18" name="Gerade Verbindung 13"/>
          <p:cNvCxnSpPr/>
          <p:nvPr/>
        </p:nvCxnSpPr>
        <p:spPr>
          <a:xfrm flipH="1" flipV="1">
            <a:off x="4640587" y="3760018"/>
            <a:ext cx="1531613" cy="137569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21" name="Textfeld 17"/>
          <p:cNvSpPr txBox="1"/>
          <p:nvPr/>
        </p:nvSpPr>
        <p:spPr>
          <a:xfrm>
            <a:off x="5031579" y="1063352"/>
            <a:ext cx="1233799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dirty="0">
                <a:solidFill>
                  <a:srgbClr val="A6CE36"/>
                </a:solidFill>
                <a:uFillTx/>
              </a:rPr>
              <a:t>LEDs &amp; Switch</a:t>
            </a:r>
            <a:br>
              <a:rPr lang="de-DE" sz="1400" b="1" i="0" u="none" strike="noStrike" kern="1200" cap="none" spc="0" baseline="0" dirty="0">
                <a:solidFill>
                  <a:srgbClr val="C0504D"/>
                </a:solidFill>
                <a:uFillTx/>
              </a:rPr>
            </a:br>
            <a:endParaRPr lang="de-DE" sz="1400" b="0" i="0" u="none" strike="noStrike" kern="1200" cap="none" spc="0" baseline="0" dirty="0">
              <a:solidFill>
                <a:srgbClr val="000000"/>
              </a:solidFill>
              <a:uFillTx/>
            </a:endParaRPr>
          </a:p>
        </p:txBody>
      </p:sp>
      <p:cxnSp>
        <p:nvCxnSpPr>
          <p:cNvPr id="23" name="Gerade Verbindung 5"/>
          <p:cNvCxnSpPr/>
          <p:nvPr/>
        </p:nvCxnSpPr>
        <p:spPr>
          <a:xfrm flipV="1">
            <a:off x="5614214" y="1334487"/>
            <a:ext cx="0" cy="45538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33" name="Ellipse 4"/>
          <p:cNvSpPr/>
          <p:nvPr/>
        </p:nvSpPr>
        <p:spPr>
          <a:xfrm>
            <a:off x="3116783" y="2139503"/>
            <a:ext cx="1209537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4" name="Gerade Verbindung 5"/>
          <p:cNvCxnSpPr/>
          <p:nvPr/>
        </p:nvCxnSpPr>
        <p:spPr>
          <a:xfrm flipH="1" flipV="1">
            <a:off x="3718616" y="1761294"/>
            <a:ext cx="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35" name="Ellipse 6"/>
          <p:cNvSpPr/>
          <p:nvPr/>
        </p:nvSpPr>
        <p:spPr>
          <a:xfrm>
            <a:off x="2323717" y="3041345"/>
            <a:ext cx="504053" cy="1466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Textfeld 8"/>
          <p:cNvSpPr txBox="1"/>
          <p:nvPr/>
        </p:nvSpPr>
        <p:spPr>
          <a:xfrm>
            <a:off x="963809" y="3493345"/>
            <a:ext cx="920188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Camera</a:t>
            </a:r>
            <a:b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</a:b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Interfaces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>
                <a:solidFill>
                  <a:srgbClr val="000000"/>
                </a:solidFill>
              </a:rPr>
              <a:t>SDR 26</a:t>
            </a:r>
            <a:br>
              <a:rPr lang="de-DE" sz="1400">
                <a:solidFill>
                  <a:srgbClr val="000000"/>
                </a:solidFill>
              </a:rPr>
            </a:br>
            <a:endParaRPr lang="de-DE" sz="1400" b="0" i="0" u="none" strike="noStrike" kern="1200" cap="none" spc="0" baseline="0">
              <a:solidFill>
                <a:srgbClr val="000000"/>
              </a:solidFill>
              <a:uFillTx/>
            </a:endParaRPr>
          </a:p>
        </p:txBody>
      </p:sp>
      <p:sp>
        <p:nvSpPr>
          <p:cNvPr id="39" name="Ellipse 14"/>
          <p:cNvSpPr/>
          <p:nvPr/>
        </p:nvSpPr>
        <p:spPr>
          <a:xfrm>
            <a:off x="2289175" y="2310911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1" name="Textfeld 16"/>
          <p:cNvSpPr txBox="1"/>
          <p:nvPr/>
        </p:nvSpPr>
        <p:spPr>
          <a:xfrm>
            <a:off x="156512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42" name="Textfeld 17"/>
          <p:cNvSpPr txBox="1"/>
          <p:nvPr/>
        </p:nvSpPr>
        <p:spPr>
          <a:xfrm>
            <a:off x="3072531" y="1054812"/>
            <a:ext cx="146956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43" name="Ellipse 4"/>
          <p:cNvSpPr/>
          <p:nvPr/>
        </p:nvSpPr>
        <p:spPr>
          <a:xfrm>
            <a:off x="4751241" y="1801287"/>
            <a:ext cx="1744809" cy="45683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57225" y="390525"/>
            <a:ext cx="202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</a:t>
            </a:r>
            <a:endParaRPr lang="en-US"/>
          </a:p>
        </p:txBody>
      </p:sp>
      <p:cxnSp>
        <p:nvCxnSpPr>
          <p:cNvPr id="40" name="Gerade Verbindung 15"/>
          <p:cNvCxnSpPr/>
          <p:nvPr/>
        </p:nvCxnSpPr>
        <p:spPr>
          <a:xfrm flipH="1" flipV="1">
            <a:off x="1884648" y="2447928"/>
            <a:ext cx="395002" cy="12034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cxnSp>
        <p:nvCxnSpPr>
          <p:cNvPr id="46" name="Gerade Verbindung 5"/>
          <p:cNvCxnSpPr/>
          <p:nvPr/>
        </p:nvCxnSpPr>
        <p:spPr>
          <a:xfrm>
            <a:off x="1864947" y="3760018"/>
            <a:ext cx="447144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271831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1894607"/>
            <a:ext cx="4435115" cy="324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9"/>
          <p:cNvSpPr txBox="1"/>
          <p:nvPr/>
        </p:nvSpPr>
        <p:spPr>
          <a:xfrm>
            <a:off x="2997150" y="5135711"/>
            <a:ext cx="2090637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DMA1800</a:t>
            </a: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 (PCIe </a:t>
            </a:r>
            <a:r>
              <a:rPr lang="de-DE" sz="1400">
                <a:solidFill>
                  <a:srgbClr val="000000"/>
                </a:solidFill>
              </a:rPr>
              <a:t>Gen2 x4):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Up to 1.800 MByte/s</a:t>
            </a:r>
          </a:p>
        </p:txBody>
      </p:sp>
      <p:sp>
        <p:nvSpPr>
          <p:cNvPr id="9" name="Ellipse 10"/>
          <p:cNvSpPr/>
          <p:nvPr/>
        </p:nvSpPr>
        <p:spPr>
          <a:xfrm>
            <a:off x="3667702" y="4410334"/>
            <a:ext cx="972885" cy="3600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0" name="Gerade Verbindung 11"/>
          <p:cNvCxnSpPr/>
          <p:nvPr/>
        </p:nvCxnSpPr>
        <p:spPr>
          <a:xfrm>
            <a:off x="4163022" y="4779257"/>
            <a:ext cx="0" cy="35645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3" name="Textfeld 16"/>
          <p:cNvSpPr txBox="1"/>
          <p:nvPr/>
        </p:nvSpPr>
        <p:spPr>
          <a:xfrm>
            <a:off x="156096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21" name="Textfeld 17"/>
          <p:cNvSpPr txBox="1"/>
          <p:nvPr/>
        </p:nvSpPr>
        <p:spPr>
          <a:xfrm>
            <a:off x="5031579" y="1063352"/>
            <a:ext cx="1233799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dirty="0">
                <a:solidFill>
                  <a:srgbClr val="A6CE36"/>
                </a:solidFill>
                <a:uFillTx/>
              </a:rPr>
              <a:t>LEDs &amp; Switch</a:t>
            </a:r>
            <a:br>
              <a:rPr lang="de-DE" sz="1400" b="1" i="0" u="none" strike="noStrike" kern="1200" cap="none" spc="0" baseline="0" dirty="0">
                <a:solidFill>
                  <a:srgbClr val="C0504D"/>
                </a:solidFill>
                <a:uFillTx/>
              </a:rPr>
            </a:br>
            <a:endParaRPr lang="de-DE" sz="1400" b="0" i="0" u="none" strike="noStrike" kern="1200" cap="none" spc="0" baseline="0" dirty="0">
              <a:solidFill>
                <a:srgbClr val="000000"/>
              </a:solidFill>
              <a:uFillTx/>
            </a:endParaRPr>
          </a:p>
        </p:txBody>
      </p:sp>
      <p:cxnSp>
        <p:nvCxnSpPr>
          <p:cNvPr id="23" name="Gerade Verbindung 5"/>
          <p:cNvCxnSpPr/>
          <p:nvPr/>
        </p:nvCxnSpPr>
        <p:spPr>
          <a:xfrm flipV="1">
            <a:off x="5614214" y="1334487"/>
            <a:ext cx="0" cy="45538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33" name="Ellipse 4"/>
          <p:cNvSpPr/>
          <p:nvPr/>
        </p:nvSpPr>
        <p:spPr>
          <a:xfrm>
            <a:off x="3116783" y="2139503"/>
            <a:ext cx="1209537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4" name="Gerade Verbindung 5"/>
          <p:cNvCxnSpPr/>
          <p:nvPr/>
        </p:nvCxnSpPr>
        <p:spPr>
          <a:xfrm flipH="1" flipV="1">
            <a:off x="3718616" y="1761294"/>
            <a:ext cx="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35" name="Ellipse 6"/>
          <p:cNvSpPr/>
          <p:nvPr/>
        </p:nvSpPr>
        <p:spPr>
          <a:xfrm>
            <a:off x="2323717" y="3041345"/>
            <a:ext cx="504053" cy="1466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Textfeld 8"/>
          <p:cNvSpPr txBox="1"/>
          <p:nvPr/>
        </p:nvSpPr>
        <p:spPr>
          <a:xfrm>
            <a:off x="963809" y="3493345"/>
            <a:ext cx="920188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Camera</a:t>
            </a:r>
            <a:b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</a:b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Interfaces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>
                <a:solidFill>
                  <a:srgbClr val="000000"/>
                </a:solidFill>
              </a:rPr>
              <a:t>SDR 26</a:t>
            </a:r>
            <a:br>
              <a:rPr lang="de-DE" sz="1400">
                <a:solidFill>
                  <a:srgbClr val="000000"/>
                </a:solidFill>
              </a:rPr>
            </a:br>
            <a:endParaRPr lang="de-DE" sz="1400" b="0" i="0" u="none" strike="noStrike" kern="1200" cap="none" spc="0" baseline="0">
              <a:solidFill>
                <a:srgbClr val="000000"/>
              </a:solidFill>
              <a:uFillTx/>
            </a:endParaRPr>
          </a:p>
        </p:txBody>
      </p:sp>
      <p:sp>
        <p:nvSpPr>
          <p:cNvPr id="39" name="Ellipse 14"/>
          <p:cNvSpPr/>
          <p:nvPr/>
        </p:nvSpPr>
        <p:spPr>
          <a:xfrm>
            <a:off x="2289175" y="2310911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1" name="Textfeld 16"/>
          <p:cNvSpPr txBox="1"/>
          <p:nvPr/>
        </p:nvSpPr>
        <p:spPr>
          <a:xfrm>
            <a:off x="156512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42" name="Textfeld 17"/>
          <p:cNvSpPr txBox="1"/>
          <p:nvPr/>
        </p:nvSpPr>
        <p:spPr>
          <a:xfrm>
            <a:off x="3072531" y="1054812"/>
            <a:ext cx="146956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43" name="Ellipse 4"/>
          <p:cNvSpPr/>
          <p:nvPr/>
        </p:nvSpPr>
        <p:spPr>
          <a:xfrm>
            <a:off x="4751241" y="1801287"/>
            <a:ext cx="1744809" cy="45683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0" name="Gerade Verbindung 15"/>
          <p:cNvCxnSpPr/>
          <p:nvPr/>
        </p:nvCxnSpPr>
        <p:spPr>
          <a:xfrm flipH="1" flipV="1">
            <a:off x="1884648" y="2447928"/>
            <a:ext cx="395002" cy="12034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cxnSp>
        <p:nvCxnSpPr>
          <p:cNvPr id="46" name="Gerade Verbindung 5"/>
          <p:cNvCxnSpPr/>
          <p:nvPr/>
        </p:nvCxnSpPr>
        <p:spPr>
          <a:xfrm>
            <a:off x="1864947" y="3760018"/>
            <a:ext cx="447144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657225" y="390525"/>
            <a:ext cx="202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 Ports/LEDs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49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1894607"/>
            <a:ext cx="4435115" cy="324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feld 16"/>
          <p:cNvSpPr txBox="1"/>
          <p:nvPr/>
        </p:nvSpPr>
        <p:spPr>
          <a:xfrm>
            <a:off x="156096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33" name="Ellipse 4"/>
          <p:cNvSpPr/>
          <p:nvPr/>
        </p:nvSpPr>
        <p:spPr>
          <a:xfrm>
            <a:off x="3015182" y="1958879"/>
            <a:ext cx="1389949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4" name="Gerade Verbindung 5"/>
          <p:cNvCxnSpPr/>
          <p:nvPr/>
        </p:nvCxnSpPr>
        <p:spPr>
          <a:xfrm flipV="1">
            <a:off x="3718616" y="1591960"/>
            <a:ext cx="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35" name="Ellipse 6"/>
          <p:cNvSpPr/>
          <p:nvPr/>
        </p:nvSpPr>
        <p:spPr>
          <a:xfrm>
            <a:off x="2323717" y="3041345"/>
            <a:ext cx="504053" cy="1466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Textfeld 8"/>
          <p:cNvSpPr txBox="1"/>
          <p:nvPr/>
        </p:nvSpPr>
        <p:spPr>
          <a:xfrm>
            <a:off x="963809" y="3493345"/>
            <a:ext cx="920188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Camera</a:t>
            </a:r>
            <a:b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</a:b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Interfaces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>
                <a:solidFill>
                  <a:srgbClr val="000000"/>
                </a:solidFill>
              </a:rPr>
              <a:t>SDR 26</a:t>
            </a:r>
            <a:br>
              <a:rPr lang="de-DE" sz="1400">
                <a:solidFill>
                  <a:srgbClr val="000000"/>
                </a:solidFill>
              </a:rPr>
            </a:br>
            <a:endParaRPr lang="de-DE" sz="1400" b="0" i="0" u="none" strike="noStrike" kern="1200" cap="none" spc="0" baseline="0">
              <a:solidFill>
                <a:srgbClr val="000000"/>
              </a:solidFill>
              <a:uFillTx/>
            </a:endParaRPr>
          </a:p>
        </p:txBody>
      </p:sp>
      <p:sp>
        <p:nvSpPr>
          <p:cNvPr id="39" name="Ellipse 14"/>
          <p:cNvSpPr/>
          <p:nvPr/>
        </p:nvSpPr>
        <p:spPr>
          <a:xfrm>
            <a:off x="2289175" y="2310911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1" name="Textfeld 16"/>
          <p:cNvSpPr txBox="1"/>
          <p:nvPr/>
        </p:nvSpPr>
        <p:spPr>
          <a:xfrm>
            <a:off x="156512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42" name="Textfeld 17"/>
          <p:cNvSpPr txBox="1"/>
          <p:nvPr/>
        </p:nvSpPr>
        <p:spPr>
          <a:xfrm>
            <a:off x="3083820" y="874188"/>
            <a:ext cx="1688767" cy="738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57225" y="390525"/>
            <a:ext cx="276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 Trigger Interfaces</a:t>
            </a:r>
            <a:endParaRPr lang="en-US"/>
          </a:p>
        </p:txBody>
      </p:sp>
      <p:cxnSp>
        <p:nvCxnSpPr>
          <p:cNvPr id="40" name="Gerade Verbindung 15"/>
          <p:cNvCxnSpPr/>
          <p:nvPr/>
        </p:nvCxnSpPr>
        <p:spPr>
          <a:xfrm flipH="1" flipV="1">
            <a:off x="1884648" y="2447928"/>
            <a:ext cx="395002" cy="12034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cxnSp>
        <p:nvCxnSpPr>
          <p:cNvPr id="46" name="Gerade Verbindung 5"/>
          <p:cNvCxnSpPr/>
          <p:nvPr/>
        </p:nvCxnSpPr>
        <p:spPr>
          <a:xfrm>
            <a:off x="1864947" y="3760018"/>
            <a:ext cx="447144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518129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57225" y="447675"/>
            <a:ext cx="202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</a:t>
            </a:r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141" y="1850376"/>
            <a:ext cx="3993110" cy="288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28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139" y="1850375"/>
            <a:ext cx="5783263" cy="417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Ellipse 4"/>
          <p:cNvSpPr/>
          <p:nvPr/>
        </p:nvSpPr>
        <p:spPr>
          <a:xfrm>
            <a:off x="2752241" y="1979516"/>
            <a:ext cx="1830201" cy="69085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4" name="Gerade Verbindung 5"/>
          <p:cNvCxnSpPr/>
          <p:nvPr/>
        </p:nvCxnSpPr>
        <p:spPr>
          <a:xfrm flipV="1">
            <a:off x="3663405" y="1601310"/>
            <a:ext cx="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42" name="Textfeld 17"/>
          <p:cNvSpPr txBox="1"/>
          <p:nvPr/>
        </p:nvSpPr>
        <p:spPr>
          <a:xfrm>
            <a:off x="2752241" y="717266"/>
            <a:ext cx="1830201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b="1" i="0" u="none" strike="noStrike" kern="1200" cap="none" spc="0" baseline="0">
                <a:solidFill>
                  <a:srgbClr val="A6CE36"/>
                </a:solidFill>
                <a:uFillTx/>
              </a:rPr>
              <a:t>GPIO</a:t>
            </a:r>
            <a:br>
              <a:rPr lang="de-DE" b="1" i="0" u="none" strike="noStrike" kern="1200" cap="none" spc="0" baseline="0">
                <a:solidFill>
                  <a:srgbClr val="C0504D"/>
                </a:solidFill>
                <a:uFillTx/>
              </a:rPr>
            </a:br>
            <a:r>
              <a:rPr lang="de-DE" b="0" i="0" u="none" strike="noStrike" kern="1200" cap="none" spc="0" baseline="0">
                <a:solidFill>
                  <a:srgbClr val="000000"/>
                </a:solidFill>
                <a:uFillTx/>
              </a:rPr>
              <a:t>Trigger board connection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98874" y="78343"/>
            <a:ext cx="202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66" y="5823887"/>
            <a:ext cx="266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491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25" y="1888475"/>
            <a:ext cx="4726535" cy="341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Ellipse 14"/>
          <p:cNvSpPr/>
          <p:nvPr/>
        </p:nvSpPr>
        <p:spPr>
          <a:xfrm>
            <a:off x="2346325" y="2200276"/>
            <a:ext cx="395212" cy="84443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1" name="Textfeld 16"/>
          <p:cNvSpPr txBox="1"/>
          <p:nvPr/>
        </p:nvSpPr>
        <p:spPr>
          <a:xfrm>
            <a:off x="156512" y="2198787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57225" y="447675"/>
            <a:ext cx="202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ACL/VCL</a:t>
            </a:r>
            <a:endParaRPr lang="en-US"/>
          </a:p>
        </p:txBody>
      </p:sp>
      <p:cxnSp>
        <p:nvCxnSpPr>
          <p:cNvPr id="40" name="Gerade Verbindung 15"/>
          <p:cNvCxnSpPr/>
          <p:nvPr/>
        </p:nvCxnSpPr>
        <p:spPr>
          <a:xfrm flipH="1" flipV="1">
            <a:off x="1934932" y="2606219"/>
            <a:ext cx="392343" cy="15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5161303"/>
            <a:ext cx="390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645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0"/>
          <p:cNvGrpSpPr/>
          <p:nvPr/>
        </p:nvGrpSpPr>
        <p:grpSpPr>
          <a:xfrm>
            <a:off x="2733132" y="5118079"/>
            <a:ext cx="1000125" cy="576264"/>
            <a:chOff x="2733132" y="5118079"/>
            <a:chExt cx="1000125" cy="576264"/>
          </a:xfrm>
        </p:grpSpPr>
        <p:sp>
          <p:nvSpPr>
            <p:cNvPr id="3" name="Rectangle 5"/>
            <p:cNvSpPr/>
            <p:nvPr/>
          </p:nvSpPr>
          <p:spPr>
            <a:xfrm>
              <a:off x="3055394" y="5118079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4" name="Rectangle 47"/>
            <p:cNvSpPr/>
            <p:nvPr/>
          </p:nvSpPr>
          <p:spPr>
            <a:xfrm>
              <a:off x="3630067" y="5456215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Rectangle 48"/>
            <p:cNvSpPr/>
            <p:nvPr/>
          </p:nvSpPr>
          <p:spPr>
            <a:xfrm>
              <a:off x="3630067" y="5203804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733132" y="5203804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" name="Gewinkelte Verbindung 73"/>
          <p:cNvCxnSpPr/>
          <p:nvPr/>
        </p:nvCxnSpPr>
        <p:spPr>
          <a:xfrm>
            <a:off x="3699918" y="5266815"/>
            <a:ext cx="395771" cy="193268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grpSp>
        <p:nvGrpSpPr>
          <p:cNvPr id="8" name="Gruppieren 9"/>
          <p:cNvGrpSpPr/>
          <p:nvPr/>
        </p:nvGrpSpPr>
        <p:grpSpPr>
          <a:xfrm>
            <a:off x="4009808" y="5013225"/>
            <a:ext cx="1512883" cy="1008061"/>
            <a:chOff x="4009808" y="5013225"/>
            <a:chExt cx="1512883" cy="1008061"/>
          </a:xfrm>
        </p:grpSpPr>
        <p:grpSp>
          <p:nvGrpSpPr>
            <p:cNvPr id="9" name="Gruppieren 10"/>
            <p:cNvGrpSpPr/>
            <p:nvPr/>
          </p:nvGrpSpPr>
          <p:grpSpPr>
            <a:xfrm>
              <a:off x="4009808" y="5013225"/>
              <a:ext cx="1512883" cy="1008061"/>
              <a:chOff x="4009808" y="5013225"/>
              <a:chExt cx="1512883" cy="1008061"/>
            </a:xfrm>
          </p:grpSpPr>
          <p:sp>
            <p:nvSpPr>
              <p:cNvPr id="10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" name="Text Box 73"/>
              <p:cNvSpPr txBox="1"/>
              <p:nvPr/>
            </p:nvSpPr>
            <p:spPr>
              <a:xfrm>
                <a:off x="5149635" y="5351361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6" name="Text Box 104"/>
              <p:cNvSpPr txBox="1"/>
              <p:nvPr/>
            </p:nvSpPr>
            <p:spPr>
              <a:xfrm>
                <a:off x="5149635" y="5567260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7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0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1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2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3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4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5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6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7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8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9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0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1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2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3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4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5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6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7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38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9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5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2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5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6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7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8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9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0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1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2" name="Rectangle 70"/>
              <p:cNvSpPr/>
              <p:nvPr/>
            </p:nvSpPr>
            <p:spPr>
              <a:xfrm>
                <a:off x="4193484" y="5404926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3" name="Rectangle 70"/>
              <p:cNvSpPr/>
              <p:nvPr/>
            </p:nvSpPr>
            <p:spPr>
              <a:xfrm>
                <a:off x="4107201" y="5405027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66" name="Rectangle 70"/>
            <p:cNvSpPr/>
            <p:nvPr/>
          </p:nvSpPr>
          <p:spPr>
            <a:xfrm>
              <a:off x="4195660" y="5620953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7" name="Rectangle 70"/>
            <p:cNvSpPr/>
            <p:nvPr/>
          </p:nvSpPr>
          <p:spPr>
            <a:xfrm>
              <a:off x="4109011" y="5620953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68" name="Gruppieren 69"/>
          <p:cNvGrpSpPr/>
          <p:nvPr/>
        </p:nvGrpSpPr>
        <p:grpSpPr>
          <a:xfrm>
            <a:off x="1979712" y="2379854"/>
            <a:ext cx="1471333" cy="1271683"/>
            <a:chOff x="1979712" y="2379854"/>
            <a:chExt cx="1471333" cy="1271683"/>
          </a:xfrm>
        </p:grpSpPr>
        <p:sp>
          <p:nvSpPr>
            <p:cNvPr id="69" name="Rectangle 5"/>
            <p:cNvSpPr/>
            <p:nvPr/>
          </p:nvSpPr>
          <p:spPr>
            <a:xfrm>
              <a:off x="2398809" y="2379854"/>
              <a:ext cx="943916" cy="1271683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107999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0" name="Rectangle 46"/>
            <p:cNvSpPr/>
            <p:nvPr/>
          </p:nvSpPr>
          <p:spPr>
            <a:xfrm>
              <a:off x="3342726" y="2471650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" name="Rectangle 48"/>
            <p:cNvSpPr/>
            <p:nvPr/>
          </p:nvSpPr>
          <p:spPr>
            <a:xfrm>
              <a:off x="3342726" y="3349986"/>
              <a:ext cx="71432" cy="215898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2" name="Rectangle 5"/>
            <p:cNvSpPr/>
            <p:nvPr/>
          </p:nvSpPr>
          <p:spPr>
            <a:xfrm>
              <a:off x="1979712" y="2763508"/>
              <a:ext cx="411159" cy="504821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3" name="Rectangle 46"/>
            <p:cNvSpPr/>
            <p:nvPr/>
          </p:nvSpPr>
          <p:spPr>
            <a:xfrm>
              <a:off x="3342726" y="2676265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4" name="Rectangle 46"/>
            <p:cNvSpPr/>
            <p:nvPr/>
          </p:nvSpPr>
          <p:spPr>
            <a:xfrm>
              <a:off x="3342726" y="2872203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5" name="Rectangle 46"/>
            <p:cNvSpPr/>
            <p:nvPr/>
          </p:nvSpPr>
          <p:spPr>
            <a:xfrm>
              <a:off x="3342726" y="3069174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6" name="Gewinkelte Verbindung 73"/>
          <p:cNvCxnSpPr>
            <a:stCxn id="70" idx="3"/>
            <a:endCxn id="135" idx="1"/>
          </p:cNvCxnSpPr>
          <p:nvPr/>
        </p:nvCxnSpPr>
        <p:spPr>
          <a:xfrm flipV="1">
            <a:off x="3451045" y="2218498"/>
            <a:ext cx="1074329" cy="331013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78" name="Gewinkelte Verbindung 73"/>
          <p:cNvCxnSpPr>
            <a:stCxn id="73" idx="3"/>
            <a:endCxn id="195" idx="1"/>
          </p:cNvCxnSpPr>
          <p:nvPr/>
        </p:nvCxnSpPr>
        <p:spPr>
          <a:xfrm>
            <a:off x="3451045" y="2754126"/>
            <a:ext cx="1078499" cy="658094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grpSp>
        <p:nvGrpSpPr>
          <p:cNvPr id="80" name="Gruppieren 81"/>
          <p:cNvGrpSpPr/>
          <p:nvPr/>
        </p:nvGrpSpPr>
        <p:grpSpPr>
          <a:xfrm>
            <a:off x="4427981" y="1772820"/>
            <a:ext cx="1512883" cy="1008061"/>
            <a:chOff x="4427981" y="1772820"/>
            <a:chExt cx="1512883" cy="1008061"/>
          </a:xfrm>
        </p:grpSpPr>
        <p:grpSp>
          <p:nvGrpSpPr>
            <p:cNvPr id="81" name="Gruppieren 82"/>
            <p:cNvGrpSpPr/>
            <p:nvPr/>
          </p:nvGrpSpPr>
          <p:grpSpPr>
            <a:xfrm>
              <a:off x="4427981" y="1772820"/>
              <a:ext cx="1512883" cy="1008061"/>
              <a:chOff x="4427981" y="1772820"/>
              <a:chExt cx="1512883" cy="1008061"/>
            </a:xfrm>
          </p:grpSpPr>
          <p:sp>
            <p:nvSpPr>
              <p:cNvPr id="82" name="Rectangle 64"/>
              <p:cNvSpPr/>
              <p:nvPr/>
            </p:nvSpPr>
            <p:spPr>
              <a:xfrm>
                <a:off x="4643880" y="1845844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" name="Rectangle 65"/>
              <p:cNvSpPr/>
              <p:nvPr/>
            </p:nvSpPr>
            <p:spPr>
              <a:xfrm>
                <a:off x="4859779" y="2709440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" name="Rectangle 66"/>
              <p:cNvSpPr/>
              <p:nvPr/>
            </p:nvSpPr>
            <p:spPr>
              <a:xfrm>
                <a:off x="5004246" y="2709440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5" name="Rectangle 69"/>
              <p:cNvSpPr/>
              <p:nvPr/>
            </p:nvSpPr>
            <p:spPr>
              <a:xfrm>
                <a:off x="4427981" y="1772820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6" name="Rectangle 72"/>
              <p:cNvSpPr/>
              <p:nvPr/>
            </p:nvSpPr>
            <p:spPr>
              <a:xfrm>
                <a:off x="4788347" y="1807741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7" name="Text Box 73"/>
              <p:cNvSpPr txBox="1"/>
              <p:nvPr/>
            </p:nvSpPr>
            <p:spPr>
              <a:xfrm>
                <a:off x="5567809" y="2110956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88" name="Text Box 104"/>
              <p:cNvSpPr txBox="1"/>
              <p:nvPr/>
            </p:nvSpPr>
            <p:spPr>
              <a:xfrm>
                <a:off x="5567809" y="2326855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89" name="Line 75"/>
              <p:cNvSpPr/>
              <p:nvPr/>
            </p:nvSpPr>
            <p:spPr>
              <a:xfrm flipV="1">
                <a:off x="5037585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0" name="Line 76"/>
              <p:cNvSpPr/>
              <p:nvPr/>
            </p:nvSpPr>
            <p:spPr>
              <a:xfrm flipV="1">
                <a:off x="5078861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1" name="Line 77"/>
              <p:cNvSpPr/>
              <p:nvPr/>
            </p:nvSpPr>
            <p:spPr>
              <a:xfrm flipV="1">
                <a:off x="5121718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2" name="Line 78"/>
              <p:cNvSpPr/>
              <p:nvPr/>
            </p:nvSpPr>
            <p:spPr>
              <a:xfrm flipV="1">
                <a:off x="5162995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3" name="Line 79"/>
              <p:cNvSpPr/>
              <p:nvPr/>
            </p:nvSpPr>
            <p:spPr>
              <a:xfrm flipV="1">
                <a:off x="5199507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4" name="Line 80"/>
              <p:cNvSpPr/>
              <p:nvPr/>
            </p:nvSpPr>
            <p:spPr>
              <a:xfrm flipV="1">
                <a:off x="5207443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5" name="Line 81"/>
              <p:cNvSpPr/>
              <p:nvPr/>
            </p:nvSpPr>
            <p:spPr>
              <a:xfrm flipV="1">
                <a:off x="5248720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6" name="Line 82"/>
              <p:cNvSpPr/>
              <p:nvPr/>
            </p:nvSpPr>
            <p:spPr>
              <a:xfrm flipV="1">
                <a:off x="5291587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7" name="Line 83"/>
              <p:cNvSpPr/>
              <p:nvPr/>
            </p:nvSpPr>
            <p:spPr>
              <a:xfrm flipV="1">
                <a:off x="5332863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8" name="Line 84"/>
              <p:cNvSpPr/>
              <p:nvPr/>
            </p:nvSpPr>
            <p:spPr>
              <a:xfrm flipV="1">
                <a:off x="5369375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9" name="Line 85"/>
              <p:cNvSpPr/>
              <p:nvPr/>
            </p:nvSpPr>
            <p:spPr>
              <a:xfrm rot="5399996" flipV="1">
                <a:off x="5412238" y="231891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0" name="Line 86"/>
              <p:cNvSpPr/>
              <p:nvPr/>
            </p:nvSpPr>
            <p:spPr>
              <a:xfrm rot="5399996" flipV="1">
                <a:off x="5412238" y="236019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1" name="Line 87"/>
              <p:cNvSpPr/>
              <p:nvPr/>
            </p:nvSpPr>
            <p:spPr>
              <a:xfrm rot="5399996" flipV="1">
                <a:off x="5412238" y="240305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2" name="Line 88"/>
              <p:cNvSpPr/>
              <p:nvPr/>
            </p:nvSpPr>
            <p:spPr>
              <a:xfrm rot="5399996" flipV="1">
                <a:off x="5412238" y="24443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3" name="Line 89"/>
              <p:cNvSpPr/>
              <p:nvPr/>
            </p:nvSpPr>
            <p:spPr>
              <a:xfrm rot="5399996" flipV="1">
                <a:off x="5412238" y="248084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4" name="Line 90"/>
              <p:cNvSpPr/>
              <p:nvPr/>
            </p:nvSpPr>
            <p:spPr>
              <a:xfrm rot="5399996" flipV="1">
                <a:off x="4913762" y="215381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5" name="Line 91"/>
              <p:cNvSpPr/>
              <p:nvPr/>
            </p:nvSpPr>
            <p:spPr>
              <a:xfrm rot="5399996" flipV="1">
                <a:off x="4913762" y="219509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6" name="Line 92"/>
              <p:cNvSpPr/>
              <p:nvPr/>
            </p:nvSpPr>
            <p:spPr>
              <a:xfrm rot="5399996" flipV="1">
                <a:off x="4913762" y="2237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7" name="Line 93"/>
              <p:cNvSpPr/>
              <p:nvPr/>
            </p:nvSpPr>
            <p:spPr>
              <a:xfrm rot="5399996" flipV="1">
                <a:off x="4913762" y="227922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8" name="Line 94"/>
              <p:cNvSpPr/>
              <p:nvPr/>
            </p:nvSpPr>
            <p:spPr>
              <a:xfrm rot="5399996" flipV="1">
                <a:off x="4913762" y="231574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9" name="Text Box 95"/>
              <p:cNvSpPr txBox="1"/>
              <p:nvPr/>
            </p:nvSpPr>
            <p:spPr>
              <a:xfrm>
                <a:off x="4931222" y="2061743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110" name="Line 96"/>
              <p:cNvSpPr/>
              <p:nvPr/>
            </p:nvSpPr>
            <p:spPr>
              <a:xfrm rot="5399996" flipV="1">
                <a:off x="5413829" y="22363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1" name="Line 97"/>
              <p:cNvSpPr/>
              <p:nvPr/>
            </p:nvSpPr>
            <p:spPr>
              <a:xfrm rot="5399996" flipV="1">
                <a:off x="5413829" y="22776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2" name="Line 98"/>
              <p:cNvSpPr/>
              <p:nvPr/>
            </p:nvSpPr>
            <p:spPr>
              <a:xfrm rot="5399996" flipV="1">
                <a:off x="4912180" y="20712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3" name="Line 99"/>
              <p:cNvSpPr/>
              <p:nvPr/>
            </p:nvSpPr>
            <p:spPr>
              <a:xfrm rot="5399996" flipV="1">
                <a:off x="4912180" y="211254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4" name="Line 100"/>
              <p:cNvSpPr/>
              <p:nvPr/>
            </p:nvSpPr>
            <p:spPr>
              <a:xfrm flipV="1">
                <a:off x="4958205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5" name="Line 101"/>
              <p:cNvSpPr/>
              <p:nvPr/>
            </p:nvSpPr>
            <p:spPr>
              <a:xfrm flipV="1">
                <a:off x="4999481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6" name="Line 102"/>
              <p:cNvSpPr/>
              <p:nvPr/>
            </p:nvSpPr>
            <p:spPr>
              <a:xfrm flipV="1">
                <a:off x="5124891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7" name="Line 103"/>
              <p:cNvSpPr/>
              <p:nvPr/>
            </p:nvSpPr>
            <p:spPr>
              <a:xfrm flipV="1">
                <a:off x="5166167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8" name="Line 105"/>
              <p:cNvSpPr/>
              <p:nvPr/>
            </p:nvSpPr>
            <p:spPr>
              <a:xfrm rot="5399996" flipV="1">
                <a:off x="5417002" y="215381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9" name="Line 106"/>
              <p:cNvSpPr/>
              <p:nvPr/>
            </p:nvSpPr>
            <p:spPr>
              <a:xfrm rot="5399996" flipV="1">
                <a:off x="5417002" y="219509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0" name="Line 107"/>
              <p:cNvSpPr/>
              <p:nvPr/>
            </p:nvSpPr>
            <p:spPr>
              <a:xfrm rot="5399996" flipV="1">
                <a:off x="5418593" y="20712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1" name="Line 108"/>
              <p:cNvSpPr/>
              <p:nvPr/>
            </p:nvSpPr>
            <p:spPr>
              <a:xfrm rot="5399996" flipV="1">
                <a:off x="5418593" y="211254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2" name="Line 109"/>
              <p:cNvSpPr/>
              <p:nvPr/>
            </p:nvSpPr>
            <p:spPr>
              <a:xfrm rot="5399996" flipV="1">
                <a:off x="4912180" y="243638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3" name="Line 110"/>
              <p:cNvSpPr/>
              <p:nvPr/>
            </p:nvSpPr>
            <p:spPr>
              <a:xfrm rot="5399996" flipV="1">
                <a:off x="4912180" y="247766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4" name="Line 111"/>
              <p:cNvSpPr/>
              <p:nvPr/>
            </p:nvSpPr>
            <p:spPr>
              <a:xfrm rot="5399996" flipV="1">
                <a:off x="4913762" y="235384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5" name="Line 112"/>
              <p:cNvSpPr/>
              <p:nvPr/>
            </p:nvSpPr>
            <p:spPr>
              <a:xfrm rot="5399996" flipV="1">
                <a:off x="4913762" y="239512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6" name="Line 113"/>
              <p:cNvSpPr/>
              <p:nvPr/>
            </p:nvSpPr>
            <p:spPr>
              <a:xfrm flipV="1">
                <a:off x="5042349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7" name="Line 114"/>
              <p:cNvSpPr/>
              <p:nvPr/>
            </p:nvSpPr>
            <p:spPr>
              <a:xfrm flipV="1">
                <a:off x="5083625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8" name="Line 115"/>
              <p:cNvSpPr/>
              <p:nvPr/>
            </p:nvSpPr>
            <p:spPr>
              <a:xfrm flipV="1">
                <a:off x="4959797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9" name="Line 116"/>
              <p:cNvSpPr/>
              <p:nvPr/>
            </p:nvSpPr>
            <p:spPr>
              <a:xfrm flipV="1">
                <a:off x="5001073" y="2528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0" name="Line 117"/>
              <p:cNvSpPr/>
              <p:nvPr/>
            </p:nvSpPr>
            <p:spPr>
              <a:xfrm flipV="1">
                <a:off x="5323335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1" name="Line 118"/>
              <p:cNvSpPr/>
              <p:nvPr/>
            </p:nvSpPr>
            <p:spPr>
              <a:xfrm flipV="1">
                <a:off x="5364611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2" name="Line 119"/>
              <p:cNvSpPr/>
              <p:nvPr/>
            </p:nvSpPr>
            <p:spPr>
              <a:xfrm flipV="1">
                <a:off x="5240783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3" name="Line 120"/>
              <p:cNvSpPr/>
              <p:nvPr/>
            </p:nvSpPr>
            <p:spPr>
              <a:xfrm flipV="1">
                <a:off x="5282059" y="202523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4" name="Rectangle 70"/>
              <p:cNvSpPr/>
              <p:nvPr/>
            </p:nvSpPr>
            <p:spPr>
              <a:xfrm>
                <a:off x="4611657" y="2164512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5" name="Rectangle 70"/>
              <p:cNvSpPr/>
              <p:nvPr/>
            </p:nvSpPr>
            <p:spPr>
              <a:xfrm>
                <a:off x="4525374" y="2164622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6" name="Rectangle 72"/>
              <p:cNvSpPr/>
              <p:nvPr/>
            </p:nvSpPr>
            <p:spPr>
              <a:xfrm>
                <a:off x="4541824" y="1876485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7" name="Rectangle 68"/>
              <p:cNvSpPr/>
              <p:nvPr/>
            </p:nvSpPr>
            <p:spPr>
              <a:xfrm>
                <a:off x="4572448" y="1772820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138" name="Rectangle 70"/>
            <p:cNvSpPr/>
            <p:nvPr/>
          </p:nvSpPr>
          <p:spPr>
            <a:xfrm>
              <a:off x="4613833" y="2380539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39" name="Rectangle 70"/>
            <p:cNvSpPr/>
            <p:nvPr/>
          </p:nvSpPr>
          <p:spPr>
            <a:xfrm>
              <a:off x="4527185" y="2380539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40" name="Gruppieren 141"/>
          <p:cNvGrpSpPr/>
          <p:nvPr/>
        </p:nvGrpSpPr>
        <p:grpSpPr>
          <a:xfrm>
            <a:off x="4432151" y="2966542"/>
            <a:ext cx="1512883" cy="1008061"/>
            <a:chOff x="4432151" y="2966542"/>
            <a:chExt cx="1512883" cy="1008061"/>
          </a:xfrm>
        </p:grpSpPr>
        <p:grpSp>
          <p:nvGrpSpPr>
            <p:cNvPr id="141" name="Gruppieren 142"/>
            <p:cNvGrpSpPr/>
            <p:nvPr/>
          </p:nvGrpSpPr>
          <p:grpSpPr>
            <a:xfrm>
              <a:off x="4432151" y="2966542"/>
              <a:ext cx="1512883" cy="1008061"/>
              <a:chOff x="4432151" y="2966542"/>
              <a:chExt cx="1512883" cy="1008061"/>
            </a:xfrm>
          </p:grpSpPr>
          <p:sp>
            <p:nvSpPr>
              <p:cNvPr id="142" name="Rectangle 64"/>
              <p:cNvSpPr/>
              <p:nvPr/>
            </p:nvSpPr>
            <p:spPr>
              <a:xfrm>
                <a:off x="4648050" y="3039566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3" name="Rectangle 65"/>
              <p:cNvSpPr/>
              <p:nvPr/>
            </p:nvSpPr>
            <p:spPr>
              <a:xfrm>
                <a:off x="4863949" y="3903162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4" name="Rectangle 66"/>
              <p:cNvSpPr/>
              <p:nvPr/>
            </p:nvSpPr>
            <p:spPr>
              <a:xfrm>
                <a:off x="5008415" y="3903162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5" name="Rectangle 69"/>
              <p:cNvSpPr/>
              <p:nvPr/>
            </p:nvSpPr>
            <p:spPr>
              <a:xfrm>
                <a:off x="4432151" y="2966542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6" name="Rectangle 72"/>
              <p:cNvSpPr/>
              <p:nvPr/>
            </p:nvSpPr>
            <p:spPr>
              <a:xfrm>
                <a:off x="4792516" y="3001463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7" name="Text Box 73"/>
              <p:cNvSpPr txBox="1"/>
              <p:nvPr/>
            </p:nvSpPr>
            <p:spPr>
              <a:xfrm>
                <a:off x="5571978" y="3304678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48" name="Text Box 104"/>
              <p:cNvSpPr txBox="1"/>
              <p:nvPr/>
            </p:nvSpPr>
            <p:spPr>
              <a:xfrm>
                <a:off x="5571978" y="3520577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49" name="Line 75"/>
              <p:cNvSpPr/>
              <p:nvPr/>
            </p:nvSpPr>
            <p:spPr>
              <a:xfrm flipV="1">
                <a:off x="5041754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0" name="Line 76"/>
              <p:cNvSpPr/>
              <p:nvPr/>
            </p:nvSpPr>
            <p:spPr>
              <a:xfrm flipV="1">
                <a:off x="5083030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1" name="Line 77"/>
              <p:cNvSpPr/>
              <p:nvPr/>
            </p:nvSpPr>
            <p:spPr>
              <a:xfrm flipV="1">
                <a:off x="5125888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2" name="Line 78"/>
              <p:cNvSpPr/>
              <p:nvPr/>
            </p:nvSpPr>
            <p:spPr>
              <a:xfrm flipV="1">
                <a:off x="5167164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3" name="Line 79"/>
              <p:cNvSpPr/>
              <p:nvPr/>
            </p:nvSpPr>
            <p:spPr>
              <a:xfrm flipV="1">
                <a:off x="5203676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4" name="Line 80"/>
              <p:cNvSpPr/>
              <p:nvPr/>
            </p:nvSpPr>
            <p:spPr>
              <a:xfrm flipV="1">
                <a:off x="5211613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5" name="Line 81"/>
              <p:cNvSpPr/>
              <p:nvPr/>
            </p:nvSpPr>
            <p:spPr>
              <a:xfrm flipV="1">
                <a:off x="5252889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6" name="Line 82"/>
              <p:cNvSpPr/>
              <p:nvPr/>
            </p:nvSpPr>
            <p:spPr>
              <a:xfrm flipV="1">
                <a:off x="5295756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7" name="Line 83"/>
              <p:cNvSpPr/>
              <p:nvPr/>
            </p:nvSpPr>
            <p:spPr>
              <a:xfrm flipV="1">
                <a:off x="5337032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8" name="Line 84"/>
              <p:cNvSpPr/>
              <p:nvPr/>
            </p:nvSpPr>
            <p:spPr>
              <a:xfrm flipV="1">
                <a:off x="5373544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9" name="Line 85"/>
              <p:cNvSpPr/>
              <p:nvPr/>
            </p:nvSpPr>
            <p:spPr>
              <a:xfrm rot="5399996" flipV="1">
                <a:off x="5416398" y="351264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0" name="Line 86"/>
              <p:cNvSpPr/>
              <p:nvPr/>
            </p:nvSpPr>
            <p:spPr>
              <a:xfrm rot="5399996" flipV="1">
                <a:off x="5416398" y="355391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1" name="Line 87"/>
              <p:cNvSpPr/>
              <p:nvPr/>
            </p:nvSpPr>
            <p:spPr>
              <a:xfrm rot="5399996" flipV="1">
                <a:off x="5416398" y="359677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2" name="Line 88"/>
              <p:cNvSpPr/>
              <p:nvPr/>
            </p:nvSpPr>
            <p:spPr>
              <a:xfrm rot="5399996" flipV="1">
                <a:off x="5416398" y="363805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3" name="Line 89"/>
              <p:cNvSpPr/>
              <p:nvPr/>
            </p:nvSpPr>
            <p:spPr>
              <a:xfrm rot="5399996" flipV="1">
                <a:off x="5416398" y="36745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4" name="Line 90"/>
              <p:cNvSpPr/>
              <p:nvPr/>
            </p:nvSpPr>
            <p:spPr>
              <a:xfrm rot="5399996" flipV="1">
                <a:off x="4917922" y="334754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5" name="Line 91"/>
              <p:cNvSpPr/>
              <p:nvPr/>
            </p:nvSpPr>
            <p:spPr>
              <a:xfrm rot="5399996" flipV="1">
                <a:off x="4917922" y="338881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6" name="Line 92"/>
              <p:cNvSpPr/>
              <p:nvPr/>
            </p:nvSpPr>
            <p:spPr>
              <a:xfrm rot="5399996" flipV="1">
                <a:off x="4917922" y="343167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7" name="Line 93"/>
              <p:cNvSpPr/>
              <p:nvPr/>
            </p:nvSpPr>
            <p:spPr>
              <a:xfrm rot="5399996" flipV="1">
                <a:off x="4917922" y="347295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8" name="Line 94"/>
              <p:cNvSpPr/>
              <p:nvPr/>
            </p:nvSpPr>
            <p:spPr>
              <a:xfrm rot="5399996" flipV="1">
                <a:off x="4917922" y="350946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9" name="Text Box 95"/>
              <p:cNvSpPr txBox="1"/>
              <p:nvPr/>
            </p:nvSpPr>
            <p:spPr>
              <a:xfrm>
                <a:off x="4935391" y="3255465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170" name="Line 96"/>
              <p:cNvSpPr/>
              <p:nvPr/>
            </p:nvSpPr>
            <p:spPr>
              <a:xfrm rot="5399996" flipV="1">
                <a:off x="5417989" y="34300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1" name="Line 97"/>
              <p:cNvSpPr/>
              <p:nvPr/>
            </p:nvSpPr>
            <p:spPr>
              <a:xfrm rot="5399996" flipV="1">
                <a:off x="5417989" y="347136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2" name="Line 98"/>
              <p:cNvSpPr/>
              <p:nvPr/>
            </p:nvSpPr>
            <p:spPr>
              <a:xfrm rot="5399996" flipV="1">
                <a:off x="4916340" y="326498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3" name="Line 99"/>
              <p:cNvSpPr/>
              <p:nvPr/>
            </p:nvSpPr>
            <p:spPr>
              <a:xfrm rot="5399996" flipV="1">
                <a:off x="4916340" y="330626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4" name="Line 100"/>
              <p:cNvSpPr/>
              <p:nvPr/>
            </p:nvSpPr>
            <p:spPr>
              <a:xfrm flipV="1">
                <a:off x="4962375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5" name="Line 101"/>
              <p:cNvSpPr/>
              <p:nvPr/>
            </p:nvSpPr>
            <p:spPr>
              <a:xfrm flipV="1">
                <a:off x="5003651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6" name="Line 102"/>
              <p:cNvSpPr/>
              <p:nvPr/>
            </p:nvSpPr>
            <p:spPr>
              <a:xfrm flipV="1">
                <a:off x="5129061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7" name="Line 103"/>
              <p:cNvSpPr/>
              <p:nvPr/>
            </p:nvSpPr>
            <p:spPr>
              <a:xfrm flipV="1">
                <a:off x="5170337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8" name="Line 105"/>
              <p:cNvSpPr/>
              <p:nvPr/>
            </p:nvSpPr>
            <p:spPr>
              <a:xfrm rot="5399996" flipV="1">
                <a:off x="5421162" y="334754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9" name="Line 106"/>
              <p:cNvSpPr/>
              <p:nvPr/>
            </p:nvSpPr>
            <p:spPr>
              <a:xfrm rot="5399996" flipV="1">
                <a:off x="5421162" y="338881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0" name="Line 107"/>
              <p:cNvSpPr/>
              <p:nvPr/>
            </p:nvSpPr>
            <p:spPr>
              <a:xfrm rot="5399996" flipV="1">
                <a:off x="5422753" y="326498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1" name="Line 108"/>
              <p:cNvSpPr/>
              <p:nvPr/>
            </p:nvSpPr>
            <p:spPr>
              <a:xfrm rot="5399996" flipV="1">
                <a:off x="5422753" y="330626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2" name="Line 109"/>
              <p:cNvSpPr/>
              <p:nvPr/>
            </p:nvSpPr>
            <p:spPr>
              <a:xfrm rot="5399996" flipV="1">
                <a:off x="4916340" y="363011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3" name="Line 110"/>
              <p:cNvSpPr/>
              <p:nvPr/>
            </p:nvSpPr>
            <p:spPr>
              <a:xfrm rot="5399996" flipV="1">
                <a:off x="4916340" y="367139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4" name="Line 111"/>
              <p:cNvSpPr/>
              <p:nvPr/>
            </p:nvSpPr>
            <p:spPr>
              <a:xfrm rot="5399996" flipV="1">
                <a:off x="4917922" y="354756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5" name="Line 112"/>
              <p:cNvSpPr/>
              <p:nvPr/>
            </p:nvSpPr>
            <p:spPr>
              <a:xfrm rot="5399996" flipV="1">
                <a:off x="4917922" y="358884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6" name="Line 113"/>
              <p:cNvSpPr/>
              <p:nvPr/>
            </p:nvSpPr>
            <p:spPr>
              <a:xfrm flipV="1">
                <a:off x="5046518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7" name="Line 114"/>
              <p:cNvSpPr/>
              <p:nvPr/>
            </p:nvSpPr>
            <p:spPr>
              <a:xfrm flipV="1">
                <a:off x="5087794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8" name="Line 115"/>
              <p:cNvSpPr/>
              <p:nvPr/>
            </p:nvSpPr>
            <p:spPr>
              <a:xfrm flipV="1">
                <a:off x="4963966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9" name="Line 116"/>
              <p:cNvSpPr/>
              <p:nvPr/>
            </p:nvSpPr>
            <p:spPr>
              <a:xfrm flipV="1">
                <a:off x="5005242" y="372219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0" name="Line 117"/>
              <p:cNvSpPr/>
              <p:nvPr/>
            </p:nvSpPr>
            <p:spPr>
              <a:xfrm flipV="1">
                <a:off x="5327504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1" name="Line 118"/>
              <p:cNvSpPr/>
              <p:nvPr/>
            </p:nvSpPr>
            <p:spPr>
              <a:xfrm flipV="1">
                <a:off x="5368780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2" name="Line 119"/>
              <p:cNvSpPr/>
              <p:nvPr/>
            </p:nvSpPr>
            <p:spPr>
              <a:xfrm flipV="1">
                <a:off x="5244952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3" name="Line 120"/>
              <p:cNvSpPr/>
              <p:nvPr/>
            </p:nvSpPr>
            <p:spPr>
              <a:xfrm flipV="1">
                <a:off x="5286228" y="321895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4" name="Rectangle 70"/>
              <p:cNvSpPr/>
              <p:nvPr/>
            </p:nvSpPr>
            <p:spPr>
              <a:xfrm>
                <a:off x="4615827" y="3358243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5" name="Rectangle 70"/>
              <p:cNvSpPr/>
              <p:nvPr/>
            </p:nvSpPr>
            <p:spPr>
              <a:xfrm>
                <a:off x="4529544" y="3358344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6" name="Rectangle 72"/>
              <p:cNvSpPr/>
              <p:nvPr/>
            </p:nvSpPr>
            <p:spPr>
              <a:xfrm>
                <a:off x="4545994" y="3070207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7" name="Rectangle 68"/>
              <p:cNvSpPr/>
              <p:nvPr/>
            </p:nvSpPr>
            <p:spPr>
              <a:xfrm>
                <a:off x="4576617" y="2966542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198" name="Rectangle 70"/>
            <p:cNvSpPr/>
            <p:nvPr/>
          </p:nvSpPr>
          <p:spPr>
            <a:xfrm>
              <a:off x="4618003" y="3574261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99" name="Rectangle 70"/>
            <p:cNvSpPr/>
            <p:nvPr/>
          </p:nvSpPr>
          <p:spPr>
            <a:xfrm>
              <a:off x="4531354" y="3574261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200" name="Textfeld 201"/>
          <p:cNvSpPr txBox="1"/>
          <p:nvPr/>
        </p:nvSpPr>
        <p:spPr>
          <a:xfrm>
            <a:off x="2411757" y="3111346"/>
            <a:ext cx="647934" cy="461662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CLHS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F2 Cam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uppieren 10"/>
          <p:cNvGrpSpPr/>
          <p:nvPr/>
        </p:nvGrpSpPr>
        <p:grpSpPr>
          <a:xfrm>
            <a:off x="4366942" y="2986368"/>
            <a:ext cx="1512883" cy="1008061"/>
            <a:chOff x="4009808" y="5013225"/>
            <a:chExt cx="1512883" cy="1008061"/>
          </a:xfrm>
        </p:grpSpPr>
        <p:sp>
          <p:nvSpPr>
            <p:cNvPr id="71" name="Rectangle 64"/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2" name="Rectangle 65"/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3" name="Rectangle 66"/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4" name="Rectangle 69"/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5" name="Rectangle 72"/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6" name="Line 75"/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7" name="Line 76"/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8" name="Line 77"/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9" name="Line 78"/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0" name="Line 79"/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1" name="Line 80"/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2" name="Line 81"/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3" name="Line 82"/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4" name="Line 83"/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5" name="Line 84"/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6" name="Line 85"/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7" name="Line 86"/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8" name="Line 87"/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9" name="Line 88"/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0" name="Line 89"/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1" name="Line 90"/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2" name="Line 91"/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3" name="Line 92"/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4" name="Line 93"/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5" name="Line 94"/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6" name="Text Box 95"/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FPGA</a:t>
              </a:r>
            </a:p>
          </p:txBody>
        </p:sp>
        <p:sp>
          <p:nvSpPr>
            <p:cNvPr id="97" name="Line 96"/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8" name="Line 97"/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9" name="Line 98"/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0" name="Line 99"/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1" name="Line 100"/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2" name="Line 101"/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3" name="Line 102"/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4" name="Line 103"/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5" name="Line 105"/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6" name="Line 106"/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7" name="Line 107"/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8" name="Line 108"/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9" name="Line 109"/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0" name="Line 110"/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1" name="Line 111"/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2" name="Line 112"/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3" name="Line 113"/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4" name="Line 114"/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5" name="Line 115"/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6" name="Line 116"/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7" name="Line 117"/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8" name="Line 118"/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9" name="Line 119"/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0" name="Line 120"/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1" name="Rectangle 70"/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2" name="Rectangle 70"/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3" name="Rectangle 72"/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4" name="Rectangle 68"/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25" name="Rectangle 70"/>
          <p:cNvSpPr/>
          <p:nvPr/>
        </p:nvSpPr>
        <p:spPr>
          <a:xfrm>
            <a:off x="4550608" y="357737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6" name="Rectangle 70"/>
          <p:cNvSpPr/>
          <p:nvPr/>
        </p:nvSpPr>
        <p:spPr>
          <a:xfrm>
            <a:off x="4464325" y="357813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7" name="Rectangle 70"/>
          <p:cNvSpPr/>
          <p:nvPr/>
        </p:nvSpPr>
        <p:spPr>
          <a:xfrm>
            <a:off x="4550608" y="366958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8" name="Rectangle 70"/>
          <p:cNvSpPr/>
          <p:nvPr/>
        </p:nvSpPr>
        <p:spPr>
          <a:xfrm>
            <a:off x="4464325" y="367034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9" name="Rectangle 70"/>
          <p:cNvSpPr/>
          <p:nvPr/>
        </p:nvSpPr>
        <p:spPr>
          <a:xfrm>
            <a:off x="4552681" y="3763488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0" name="Rectangle 70"/>
          <p:cNvSpPr/>
          <p:nvPr/>
        </p:nvSpPr>
        <p:spPr>
          <a:xfrm>
            <a:off x="4466398" y="3764248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366" name="Gruppieren 10"/>
          <p:cNvGrpSpPr>
            <a:grpSpLocks/>
          </p:cNvGrpSpPr>
          <p:nvPr/>
        </p:nvGrpSpPr>
        <p:grpSpPr bwMode="auto">
          <a:xfrm>
            <a:off x="1838692" y="2125907"/>
            <a:ext cx="1000125" cy="576262"/>
            <a:chOff x="557213" y="4135438"/>
            <a:chExt cx="1000125" cy="576262"/>
          </a:xfrm>
        </p:grpSpPr>
        <p:sp>
          <p:nvSpPr>
            <p:cNvPr id="367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368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69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70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372" name="Gruppieren 10"/>
          <p:cNvGrpSpPr>
            <a:grpSpLocks/>
          </p:cNvGrpSpPr>
          <p:nvPr/>
        </p:nvGrpSpPr>
        <p:grpSpPr bwMode="auto">
          <a:xfrm>
            <a:off x="1834832" y="2762394"/>
            <a:ext cx="1000125" cy="576262"/>
            <a:chOff x="557213" y="4135438"/>
            <a:chExt cx="1000125" cy="576262"/>
          </a:xfrm>
        </p:grpSpPr>
        <p:sp>
          <p:nvSpPr>
            <p:cNvPr id="373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374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75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76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378" name="Gruppieren 10"/>
          <p:cNvGrpSpPr>
            <a:grpSpLocks/>
          </p:cNvGrpSpPr>
          <p:nvPr/>
        </p:nvGrpSpPr>
        <p:grpSpPr bwMode="auto">
          <a:xfrm>
            <a:off x="1838692" y="3429889"/>
            <a:ext cx="1000125" cy="576262"/>
            <a:chOff x="557213" y="4135438"/>
            <a:chExt cx="1000125" cy="576262"/>
          </a:xfrm>
        </p:grpSpPr>
        <p:sp>
          <p:nvSpPr>
            <p:cNvPr id="379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380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81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82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384" name="Gruppieren 10"/>
          <p:cNvGrpSpPr>
            <a:grpSpLocks/>
          </p:cNvGrpSpPr>
          <p:nvPr/>
        </p:nvGrpSpPr>
        <p:grpSpPr bwMode="auto">
          <a:xfrm>
            <a:off x="1834832" y="4066376"/>
            <a:ext cx="1000125" cy="576262"/>
            <a:chOff x="557213" y="4135438"/>
            <a:chExt cx="1000125" cy="576262"/>
          </a:xfrm>
        </p:grpSpPr>
        <p:sp>
          <p:nvSpPr>
            <p:cNvPr id="385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+mn-lt"/>
              </a:endParaRPr>
            </a:p>
          </p:txBody>
        </p:sp>
        <p:sp>
          <p:nvSpPr>
            <p:cNvPr id="386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87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88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390" name="Gewinkelte Verbindung 73"/>
          <p:cNvCxnSpPr>
            <a:cxnSpLocks noChangeShapeType="1"/>
            <a:stCxn id="368" idx="3"/>
            <a:endCxn id="122" idx="1"/>
          </p:cNvCxnSpPr>
          <p:nvPr/>
        </p:nvCxnSpPr>
        <p:spPr bwMode="auto">
          <a:xfrm>
            <a:off x="2838817" y="2553738"/>
            <a:ext cx="1625518" cy="957825"/>
          </a:xfrm>
          <a:prstGeom prst="bentConnector3">
            <a:avLst>
              <a:gd name="adj1" fmla="val 54868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Gewinkelte Verbindung 73"/>
          <p:cNvCxnSpPr>
            <a:cxnSpLocks noChangeShapeType="1"/>
            <a:stCxn id="374" idx="3"/>
            <a:endCxn id="126" idx="1"/>
          </p:cNvCxnSpPr>
          <p:nvPr/>
        </p:nvCxnSpPr>
        <p:spPr bwMode="auto">
          <a:xfrm>
            <a:off x="2834957" y="3190225"/>
            <a:ext cx="1629368" cy="417039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Gewinkelte Verbindung 73"/>
          <p:cNvCxnSpPr>
            <a:cxnSpLocks noChangeShapeType="1"/>
            <a:stCxn id="380" idx="3"/>
            <a:endCxn id="128" idx="1"/>
          </p:cNvCxnSpPr>
          <p:nvPr/>
        </p:nvCxnSpPr>
        <p:spPr bwMode="auto">
          <a:xfrm flipV="1">
            <a:off x="2838817" y="3699474"/>
            <a:ext cx="1625508" cy="15824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" name="Gewinkelte Verbindung 73"/>
          <p:cNvCxnSpPr>
            <a:cxnSpLocks noChangeShapeType="1"/>
            <a:stCxn id="386" idx="3"/>
            <a:endCxn id="130" idx="1"/>
          </p:cNvCxnSpPr>
          <p:nvPr/>
        </p:nvCxnSpPr>
        <p:spPr bwMode="auto">
          <a:xfrm flipV="1">
            <a:off x="2834957" y="3793380"/>
            <a:ext cx="1631441" cy="700827"/>
          </a:xfrm>
          <a:prstGeom prst="bentConnector3">
            <a:avLst>
              <a:gd name="adj1" fmla="val 55928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4" name="Gruppieren 10"/>
          <p:cNvGrpSpPr/>
          <p:nvPr/>
        </p:nvGrpSpPr>
        <p:grpSpPr>
          <a:xfrm>
            <a:off x="2733132" y="5118079"/>
            <a:ext cx="1000125" cy="576264"/>
            <a:chOff x="2733132" y="5118079"/>
            <a:chExt cx="1000125" cy="576264"/>
          </a:xfrm>
        </p:grpSpPr>
        <p:sp>
          <p:nvSpPr>
            <p:cNvPr id="395" name="Rectangle 5"/>
            <p:cNvSpPr/>
            <p:nvPr/>
          </p:nvSpPr>
          <p:spPr>
            <a:xfrm>
              <a:off x="3055394" y="5118079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396" name="Rectangle 47"/>
            <p:cNvSpPr/>
            <p:nvPr/>
          </p:nvSpPr>
          <p:spPr>
            <a:xfrm>
              <a:off x="3630067" y="5456215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7" name="Rectangle 48"/>
            <p:cNvSpPr/>
            <p:nvPr/>
          </p:nvSpPr>
          <p:spPr>
            <a:xfrm>
              <a:off x="3630067" y="5203804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8" name="Rectangle 5"/>
            <p:cNvSpPr/>
            <p:nvPr/>
          </p:nvSpPr>
          <p:spPr>
            <a:xfrm>
              <a:off x="2733132" y="5203804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493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387" y="2280809"/>
            <a:ext cx="3756364" cy="2621629"/>
          </a:xfrm>
          <a:prstGeom prst="rect">
            <a:avLst/>
          </a:prstGeom>
        </p:spPr>
      </p:pic>
      <p:sp>
        <p:nvSpPr>
          <p:cNvPr id="16" name="Ellipse 14"/>
          <p:cNvSpPr/>
          <p:nvPr/>
        </p:nvSpPr>
        <p:spPr>
          <a:xfrm>
            <a:off x="2696743" y="2527210"/>
            <a:ext cx="42951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7" name="Gerade Verbindung 15"/>
          <p:cNvCxnSpPr/>
          <p:nvPr/>
        </p:nvCxnSpPr>
        <p:spPr>
          <a:xfrm flipH="1">
            <a:off x="2339454" y="2859816"/>
            <a:ext cx="344401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8" name="Textfeld 16"/>
          <p:cNvSpPr txBox="1"/>
          <p:nvPr/>
        </p:nvSpPr>
        <p:spPr>
          <a:xfrm>
            <a:off x="631512" y="25022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787157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uppieren 69"/>
          <p:cNvGrpSpPr>
            <a:grpSpLocks noChangeAspect="1"/>
          </p:cNvGrpSpPr>
          <p:nvPr/>
        </p:nvGrpSpPr>
        <p:grpSpPr>
          <a:xfrm>
            <a:off x="3013754" y="2499498"/>
            <a:ext cx="875214" cy="756453"/>
            <a:chOff x="1979712" y="2379854"/>
            <a:chExt cx="1471333" cy="1271683"/>
          </a:xfrm>
        </p:grpSpPr>
        <p:sp>
          <p:nvSpPr>
            <p:cNvPr id="71" name="Rectangle 5"/>
            <p:cNvSpPr/>
            <p:nvPr/>
          </p:nvSpPr>
          <p:spPr>
            <a:xfrm>
              <a:off x="2398809" y="2379854"/>
              <a:ext cx="943916" cy="1271683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107999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2" name="Rectangle 46"/>
            <p:cNvSpPr/>
            <p:nvPr/>
          </p:nvSpPr>
          <p:spPr>
            <a:xfrm>
              <a:off x="3342726" y="2471650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3" name="Rectangle 48"/>
            <p:cNvSpPr/>
            <p:nvPr/>
          </p:nvSpPr>
          <p:spPr>
            <a:xfrm>
              <a:off x="3342726" y="3349986"/>
              <a:ext cx="71432" cy="215898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4" name="Rectangle 5"/>
            <p:cNvSpPr/>
            <p:nvPr/>
          </p:nvSpPr>
          <p:spPr>
            <a:xfrm>
              <a:off x="1979712" y="2763508"/>
              <a:ext cx="411159" cy="504821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5" name="Rectangle 46"/>
            <p:cNvSpPr/>
            <p:nvPr/>
          </p:nvSpPr>
          <p:spPr>
            <a:xfrm>
              <a:off x="3342726" y="2676265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6" name="Rectangle 46"/>
            <p:cNvSpPr/>
            <p:nvPr/>
          </p:nvSpPr>
          <p:spPr>
            <a:xfrm>
              <a:off x="3342726" y="2872203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7" name="Rectangle 46"/>
            <p:cNvSpPr/>
            <p:nvPr/>
          </p:nvSpPr>
          <p:spPr>
            <a:xfrm>
              <a:off x="3342726" y="3069174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8" name="Gewinkelte Verbindung 73"/>
          <p:cNvCxnSpPr>
            <a:stCxn id="72" idx="3"/>
            <a:endCxn id="253" idx="1"/>
          </p:cNvCxnSpPr>
          <p:nvPr/>
        </p:nvCxnSpPr>
        <p:spPr>
          <a:xfrm>
            <a:off x="3888968" y="2600417"/>
            <a:ext cx="406241" cy="223447"/>
          </a:xfrm>
          <a:prstGeom prst="bentConnector3">
            <a:avLst>
              <a:gd name="adj1" fmla="val 50000"/>
            </a:avLst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80" name="Gewinkelte Verbindung 73"/>
          <p:cNvCxnSpPr>
            <a:stCxn id="75" idx="3"/>
            <a:endCxn id="257" idx="1"/>
          </p:cNvCxnSpPr>
          <p:nvPr/>
        </p:nvCxnSpPr>
        <p:spPr>
          <a:xfrm>
            <a:off x="3888968" y="2722131"/>
            <a:ext cx="408051" cy="317650"/>
          </a:xfrm>
          <a:prstGeom prst="bentConnector3">
            <a:avLst>
              <a:gd name="adj1" fmla="val 26963"/>
            </a:avLst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202" name="Textfeld 201"/>
          <p:cNvSpPr txBox="1"/>
          <p:nvPr/>
        </p:nvSpPr>
        <p:spPr>
          <a:xfrm>
            <a:off x="3223607" y="2820789"/>
            <a:ext cx="570990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CLHS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F2 Cam</a:t>
            </a:r>
          </a:p>
        </p:txBody>
      </p:sp>
      <p:grpSp>
        <p:nvGrpSpPr>
          <p:cNvPr id="263" name="Gruppieren 262"/>
          <p:cNvGrpSpPr/>
          <p:nvPr/>
        </p:nvGrpSpPr>
        <p:grpSpPr>
          <a:xfrm>
            <a:off x="4197816" y="2378186"/>
            <a:ext cx="3066108" cy="1008061"/>
            <a:chOff x="4009808" y="3190032"/>
            <a:chExt cx="3066108" cy="1008061"/>
          </a:xfrm>
        </p:grpSpPr>
        <p:sp>
          <p:nvSpPr>
            <p:cNvPr id="203" name="Rectangle 64"/>
            <p:cNvSpPr/>
            <p:nvPr/>
          </p:nvSpPr>
          <p:spPr>
            <a:xfrm>
              <a:off x="4225707" y="3263056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4" name="Rectangle 65"/>
            <p:cNvSpPr/>
            <p:nvPr/>
          </p:nvSpPr>
          <p:spPr>
            <a:xfrm>
              <a:off x="4441606" y="4126652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5" name="Rectangle 66"/>
            <p:cNvSpPr/>
            <p:nvPr/>
          </p:nvSpPr>
          <p:spPr>
            <a:xfrm>
              <a:off x="4586072" y="4126652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6" name="Rectangle 69"/>
            <p:cNvSpPr/>
            <p:nvPr/>
          </p:nvSpPr>
          <p:spPr>
            <a:xfrm>
              <a:off x="4009808" y="3190032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7" name="Rectangle 72"/>
            <p:cNvSpPr/>
            <p:nvPr/>
          </p:nvSpPr>
          <p:spPr>
            <a:xfrm>
              <a:off x="4370173" y="3224953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8" name="Line 75"/>
            <p:cNvSpPr/>
            <p:nvPr/>
          </p:nvSpPr>
          <p:spPr>
            <a:xfrm flipV="1">
              <a:off x="461941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9" name="Line 76"/>
            <p:cNvSpPr/>
            <p:nvPr/>
          </p:nvSpPr>
          <p:spPr>
            <a:xfrm flipV="1">
              <a:off x="466068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0" name="Line 77"/>
            <p:cNvSpPr/>
            <p:nvPr/>
          </p:nvSpPr>
          <p:spPr>
            <a:xfrm flipV="1">
              <a:off x="470354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1" name="Line 78"/>
            <p:cNvSpPr/>
            <p:nvPr/>
          </p:nvSpPr>
          <p:spPr>
            <a:xfrm flipV="1">
              <a:off x="474482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2" name="Line 79"/>
            <p:cNvSpPr/>
            <p:nvPr/>
          </p:nvSpPr>
          <p:spPr>
            <a:xfrm flipV="1">
              <a:off x="4781333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3" name="Line 80"/>
            <p:cNvSpPr/>
            <p:nvPr/>
          </p:nvSpPr>
          <p:spPr>
            <a:xfrm flipV="1">
              <a:off x="4789270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4" name="Line 81"/>
            <p:cNvSpPr/>
            <p:nvPr/>
          </p:nvSpPr>
          <p:spPr>
            <a:xfrm flipV="1">
              <a:off x="4830546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5" name="Line 82"/>
            <p:cNvSpPr/>
            <p:nvPr/>
          </p:nvSpPr>
          <p:spPr>
            <a:xfrm flipV="1">
              <a:off x="487341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6" name="Line 83"/>
            <p:cNvSpPr/>
            <p:nvPr/>
          </p:nvSpPr>
          <p:spPr>
            <a:xfrm flipV="1">
              <a:off x="491468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7" name="Line 84"/>
            <p:cNvSpPr/>
            <p:nvPr/>
          </p:nvSpPr>
          <p:spPr>
            <a:xfrm flipV="1">
              <a:off x="495120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8" name="Line 85"/>
            <p:cNvSpPr/>
            <p:nvPr/>
          </p:nvSpPr>
          <p:spPr>
            <a:xfrm rot="5399996" flipV="1">
              <a:off x="4994055" y="373612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9" name="Line 86"/>
            <p:cNvSpPr/>
            <p:nvPr/>
          </p:nvSpPr>
          <p:spPr>
            <a:xfrm rot="5399996" flipV="1">
              <a:off x="4994055" y="377740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0" name="Line 87"/>
            <p:cNvSpPr/>
            <p:nvPr/>
          </p:nvSpPr>
          <p:spPr>
            <a:xfrm rot="5399996" flipV="1">
              <a:off x="4994055" y="382026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1" name="Line 88"/>
            <p:cNvSpPr/>
            <p:nvPr/>
          </p:nvSpPr>
          <p:spPr>
            <a:xfrm rot="5399996" flipV="1">
              <a:off x="4994055" y="38615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2" name="Line 89"/>
            <p:cNvSpPr/>
            <p:nvPr/>
          </p:nvSpPr>
          <p:spPr>
            <a:xfrm rot="5399996" flipV="1">
              <a:off x="4994055" y="389805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3" name="Line 90"/>
            <p:cNvSpPr/>
            <p:nvPr/>
          </p:nvSpPr>
          <p:spPr>
            <a:xfrm rot="5399996" flipV="1">
              <a:off x="449557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4" name="Line 91"/>
            <p:cNvSpPr/>
            <p:nvPr/>
          </p:nvSpPr>
          <p:spPr>
            <a:xfrm rot="5399996" flipV="1">
              <a:off x="449557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5" name="Line 92"/>
            <p:cNvSpPr/>
            <p:nvPr/>
          </p:nvSpPr>
          <p:spPr>
            <a:xfrm rot="5399996" flipV="1">
              <a:off x="4495579" y="365516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6" name="Line 93"/>
            <p:cNvSpPr/>
            <p:nvPr/>
          </p:nvSpPr>
          <p:spPr>
            <a:xfrm rot="5399996" flipV="1">
              <a:off x="4495579" y="369644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7" name="Line 94"/>
            <p:cNvSpPr/>
            <p:nvPr/>
          </p:nvSpPr>
          <p:spPr>
            <a:xfrm rot="5399996" flipV="1">
              <a:off x="4495579" y="373295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8" name="Line 96"/>
            <p:cNvSpPr/>
            <p:nvPr/>
          </p:nvSpPr>
          <p:spPr>
            <a:xfrm rot="5399996" flipV="1">
              <a:off x="4995646" y="36535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9" name="Line 97"/>
            <p:cNvSpPr/>
            <p:nvPr/>
          </p:nvSpPr>
          <p:spPr>
            <a:xfrm rot="5399996" flipV="1">
              <a:off x="4995646" y="36948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0" name="Line 98"/>
            <p:cNvSpPr/>
            <p:nvPr/>
          </p:nvSpPr>
          <p:spPr>
            <a:xfrm rot="5399996" flipV="1">
              <a:off x="4493997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1" name="Line 99"/>
            <p:cNvSpPr/>
            <p:nvPr/>
          </p:nvSpPr>
          <p:spPr>
            <a:xfrm rot="5399996" flipV="1">
              <a:off x="4493997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2" name="Line 100"/>
            <p:cNvSpPr/>
            <p:nvPr/>
          </p:nvSpPr>
          <p:spPr>
            <a:xfrm flipV="1">
              <a:off x="4540032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3" name="Line 101"/>
            <p:cNvSpPr/>
            <p:nvPr/>
          </p:nvSpPr>
          <p:spPr>
            <a:xfrm flipV="1">
              <a:off x="4581308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4" name="Line 102"/>
            <p:cNvSpPr/>
            <p:nvPr/>
          </p:nvSpPr>
          <p:spPr>
            <a:xfrm flipV="1">
              <a:off x="4706718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5" name="Line 103"/>
            <p:cNvSpPr/>
            <p:nvPr/>
          </p:nvSpPr>
          <p:spPr>
            <a:xfrm flipV="1">
              <a:off x="4747994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6" name="Line 105"/>
            <p:cNvSpPr/>
            <p:nvPr/>
          </p:nvSpPr>
          <p:spPr>
            <a:xfrm rot="5399996" flipV="1">
              <a:off x="499881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7" name="Line 106"/>
            <p:cNvSpPr/>
            <p:nvPr/>
          </p:nvSpPr>
          <p:spPr>
            <a:xfrm rot="5399996" flipV="1">
              <a:off x="499881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8" name="Line 107"/>
            <p:cNvSpPr/>
            <p:nvPr/>
          </p:nvSpPr>
          <p:spPr>
            <a:xfrm rot="5399996" flipV="1">
              <a:off x="5000410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9" name="Line 108"/>
            <p:cNvSpPr/>
            <p:nvPr/>
          </p:nvSpPr>
          <p:spPr>
            <a:xfrm rot="5399996" flipV="1">
              <a:off x="5000410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0" name="Line 109"/>
            <p:cNvSpPr/>
            <p:nvPr/>
          </p:nvSpPr>
          <p:spPr>
            <a:xfrm rot="5399996" flipV="1">
              <a:off x="4493997" y="385359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1" name="Line 110"/>
            <p:cNvSpPr/>
            <p:nvPr/>
          </p:nvSpPr>
          <p:spPr>
            <a:xfrm rot="5399996" flipV="1">
              <a:off x="4493997" y="389487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2" name="Line 111"/>
            <p:cNvSpPr/>
            <p:nvPr/>
          </p:nvSpPr>
          <p:spPr>
            <a:xfrm rot="5399996" flipV="1">
              <a:off x="4495579" y="37710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3" name="Line 112"/>
            <p:cNvSpPr/>
            <p:nvPr/>
          </p:nvSpPr>
          <p:spPr>
            <a:xfrm rot="5399996" flipV="1">
              <a:off x="4495579" y="381233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4" name="Line 113"/>
            <p:cNvSpPr/>
            <p:nvPr/>
          </p:nvSpPr>
          <p:spPr>
            <a:xfrm flipV="1">
              <a:off x="4624175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5" name="Line 114"/>
            <p:cNvSpPr/>
            <p:nvPr/>
          </p:nvSpPr>
          <p:spPr>
            <a:xfrm flipV="1">
              <a:off x="466545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6" name="Line 115"/>
            <p:cNvSpPr/>
            <p:nvPr/>
          </p:nvSpPr>
          <p:spPr>
            <a:xfrm flipV="1">
              <a:off x="454162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7" name="Line 116"/>
            <p:cNvSpPr/>
            <p:nvPr/>
          </p:nvSpPr>
          <p:spPr>
            <a:xfrm flipV="1">
              <a:off x="458289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8" name="Line 117"/>
            <p:cNvSpPr/>
            <p:nvPr/>
          </p:nvSpPr>
          <p:spPr>
            <a:xfrm flipV="1">
              <a:off x="490516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9" name="Line 118"/>
            <p:cNvSpPr/>
            <p:nvPr/>
          </p:nvSpPr>
          <p:spPr>
            <a:xfrm flipV="1">
              <a:off x="494643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0" name="Line 119"/>
            <p:cNvSpPr/>
            <p:nvPr/>
          </p:nvSpPr>
          <p:spPr>
            <a:xfrm flipV="1">
              <a:off x="4822609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1" name="Line 120"/>
            <p:cNvSpPr/>
            <p:nvPr/>
          </p:nvSpPr>
          <p:spPr>
            <a:xfrm flipV="1">
              <a:off x="486388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2" name="Rectangle 70"/>
            <p:cNvSpPr/>
            <p:nvPr/>
          </p:nvSpPr>
          <p:spPr>
            <a:xfrm>
              <a:off x="4193484" y="3581724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3" name="Rectangle 70"/>
            <p:cNvSpPr/>
            <p:nvPr/>
          </p:nvSpPr>
          <p:spPr>
            <a:xfrm>
              <a:off x="4107201" y="3581834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4" name="Rectangle 72"/>
            <p:cNvSpPr/>
            <p:nvPr/>
          </p:nvSpPr>
          <p:spPr>
            <a:xfrm>
              <a:off x="4123651" y="3293697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5" name="Rectangle 68"/>
            <p:cNvSpPr/>
            <p:nvPr/>
          </p:nvSpPr>
          <p:spPr>
            <a:xfrm>
              <a:off x="4154274" y="3190032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6" name="Rectangle 70"/>
            <p:cNvSpPr/>
            <p:nvPr/>
          </p:nvSpPr>
          <p:spPr>
            <a:xfrm>
              <a:off x="4195660" y="3797751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7" name="Rectangle 70"/>
            <p:cNvSpPr/>
            <p:nvPr/>
          </p:nvSpPr>
          <p:spPr>
            <a:xfrm>
              <a:off x="4109011" y="3797751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258" name="Gerade Verbindung mit Pfeil 257"/>
            <p:cNvCxnSpPr/>
            <p:nvPr/>
          </p:nvCxnSpPr>
          <p:spPr>
            <a:xfrm>
              <a:off x="4358356" y="3854170"/>
              <a:ext cx="1623701" cy="0"/>
            </a:xfrm>
            <a:prstGeom prst="straightConnector1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cxnSp>
          <p:nvCxnSpPr>
            <p:cNvPr id="259" name="Gerade Verbindung mit Pfeil 258"/>
            <p:cNvCxnSpPr/>
            <p:nvPr/>
          </p:nvCxnSpPr>
          <p:spPr>
            <a:xfrm>
              <a:off x="4339840" y="3656192"/>
              <a:ext cx="1623701" cy="0"/>
            </a:xfrm>
            <a:prstGeom prst="straightConnector1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sp>
          <p:nvSpPr>
            <p:cNvPr id="260" name="Text Box 95"/>
            <p:cNvSpPr txBox="1"/>
            <p:nvPr/>
          </p:nvSpPr>
          <p:spPr>
            <a:xfrm>
              <a:off x="4513048" y="3478955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00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FPGA</a:t>
              </a:r>
            </a:p>
          </p:txBody>
        </p:sp>
        <p:sp>
          <p:nvSpPr>
            <p:cNvPr id="261" name="Textfeld 260"/>
            <p:cNvSpPr txBox="1"/>
            <p:nvPr/>
          </p:nvSpPr>
          <p:spPr>
            <a:xfrm>
              <a:off x="5922234" y="3529432"/>
              <a:ext cx="1153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/>
                <a:t>DMA 0 (Process 0)</a:t>
              </a:r>
            </a:p>
          </p:txBody>
        </p:sp>
        <p:sp>
          <p:nvSpPr>
            <p:cNvPr id="262" name="Textfeld 261"/>
            <p:cNvSpPr txBox="1"/>
            <p:nvPr/>
          </p:nvSpPr>
          <p:spPr>
            <a:xfrm>
              <a:off x="5920806" y="3741654"/>
              <a:ext cx="1153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/>
                <a:t>DMA 1 (Process 1)</a:t>
              </a:r>
            </a:p>
          </p:txBody>
        </p:sp>
      </p:grpSp>
      <p:cxnSp>
        <p:nvCxnSpPr>
          <p:cNvPr id="271" name="Gerade Verbindung 270"/>
          <p:cNvCxnSpPr/>
          <p:nvPr/>
        </p:nvCxnSpPr>
        <p:spPr>
          <a:xfrm>
            <a:off x="2221907" y="4341269"/>
            <a:ext cx="55547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061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>
            <a:grpSpLocks noChangeAspect="1"/>
          </p:cNvGrpSpPr>
          <p:nvPr/>
        </p:nvGrpSpPr>
        <p:grpSpPr>
          <a:xfrm>
            <a:off x="3013754" y="2499498"/>
            <a:ext cx="875214" cy="756453"/>
            <a:chOff x="1979712" y="2379854"/>
            <a:chExt cx="1471333" cy="1271683"/>
          </a:xfrm>
        </p:grpSpPr>
        <p:sp>
          <p:nvSpPr>
            <p:cNvPr id="3" name="Rectangle 5"/>
            <p:cNvSpPr/>
            <p:nvPr/>
          </p:nvSpPr>
          <p:spPr>
            <a:xfrm>
              <a:off x="2398809" y="2379854"/>
              <a:ext cx="943916" cy="1271683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107999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" name="Rectangle 46"/>
            <p:cNvSpPr/>
            <p:nvPr/>
          </p:nvSpPr>
          <p:spPr>
            <a:xfrm>
              <a:off x="3342726" y="2471650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Rectangle 48"/>
            <p:cNvSpPr/>
            <p:nvPr/>
          </p:nvSpPr>
          <p:spPr>
            <a:xfrm>
              <a:off x="3342726" y="3349986"/>
              <a:ext cx="71432" cy="215898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979712" y="2763508"/>
              <a:ext cx="411159" cy="504821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Rectangle 46"/>
            <p:cNvSpPr/>
            <p:nvPr/>
          </p:nvSpPr>
          <p:spPr>
            <a:xfrm>
              <a:off x="3342726" y="2676265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Rectangle 46"/>
            <p:cNvSpPr/>
            <p:nvPr/>
          </p:nvSpPr>
          <p:spPr>
            <a:xfrm>
              <a:off x="3342726" y="2872203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Rectangle 46"/>
            <p:cNvSpPr/>
            <p:nvPr/>
          </p:nvSpPr>
          <p:spPr>
            <a:xfrm>
              <a:off x="3342726" y="3069174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10" name="Gewinkelte Verbindung 73"/>
          <p:cNvCxnSpPr>
            <a:stCxn id="4" idx="3"/>
            <a:endCxn id="64" idx="1"/>
          </p:cNvCxnSpPr>
          <p:nvPr/>
        </p:nvCxnSpPr>
        <p:spPr>
          <a:xfrm>
            <a:off x="3888968" y="2600417"/>
            <a:ext cx="406241" cy="223447"/>
          </a:xfrm>
          <a:prstGeom prst="bentConnector3">
            <a:avLst>
              <a:gd name="adj1" fmla="val 50000"/>
            </a:avLst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11" name="Gewinkelte Verbindung 73"/>
          <p:cNvCxnSpPr>
            <a:stCxn id="7" idx="3"/>
            <a:endCxn id="68" idx="1"/>
          </p:cNvCxnSpPr>
          <p:nvPr/>
        </p:nvCxnSpPr>
        <p:spPr>
          <a:xfrm>
            <a:off x="3888968" y="2722131"/>
            <a:ext cx="408051" cy="317650"/>
          </a:xfrm>
          <a:prstGeom prst="bentConnector3">
            <a:avLst>
              <a:gd name="adj1" fmla="val 26963"/>
            </a:avLst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12" name="Textfeld 11"/>
          <p:cNvSpPr txBox="1"/>
          <p:nvPr/>
        </p:nvSpPr>
        <p:spPr>
          <a:xfrm>
            <a:off x="3223607" y="2820789"/>
            <a:ext cx="570990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CLHS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F2 Cam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4197816" y="2378186"/>
            <a:ext cx="2895188" cy="1008061"/>
            <a:chOff x="4009808" y="3190032"/>
            <a:chExt cx="2895188" cy="1008061"/>
          </a:xfrm>
        </p:grpSpPr>
        <p:sp>
          <p:nvSpPr>
            <p:cNvPr id="14" name="Rectangle 64"/>
            <p:cNvSpPr/>
            <p:nvPr/>
          </p:nvSpPr>
          <p:spPr>
            <a:xfrm>
              <a:off x="4225707" y="3263056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Rectangle 65"/>
            <p:cNvSpPr/>
            <p:nvPr/>
          </p:nvSpPr>
          <p:spPr>
            <a:xfrm>
              <a:off x="4441606" y="4126652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" name="Rectangle 66"/>
            <p:cNvSpPr/>
            <p:nvPr/>
          </p:nvSpPr>
          <p:spPr>
            <a:xfrm>
              <a:off x="4586072" y="4126652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" name="Rectangle 69"/>
            <p:cNvSpPr/>
            <p:nvPr/>
          </p:nvSpPr>
          <p:spPr>
            <a:xfrm>
              <a:off x="4009808" y="3190032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8" name="Rectangle 72"/>
            <p:cNvSpPr/>
            <p:nvPr/>
          </p:nvSpPr>
          <p:spPr>
            <a:xfrm>
              <a:off x="4370173" y="3224953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9" name="Line 75"/>
            <p:cNvSpPr/>
            <p:nvPr/>
          </p:nvSpPr>
          <p:spPr>
            <a:xfrm flipV="1">
              <a:off x="461941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" name="Line 76"/>
            <p:cNvSpPr/>
            <p:nvPr/>
          </p:nvSpPr>
          <p:spPr>
            <a:xfrm flipV="1">
              <a:off x="466068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" name="Line 77"/>
            <p:cNvSpPr/>
            <p:nvPr/>
          </p:nvSpPr>
          <p:spPr>
            <a:xfrm flipV="1">
              <a:off x="470354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" name="Line 78"/>
            <p:cNvSpPr/>
            <p:nvPr/>
          </p:nvSpPr>
          <p:spPr>
            <a:xfrm flipV="1">
              <a:off x="474482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" name="Line 79"/>
            <p:cNvSpPr/>
            <p:nvPr/>
          </p:nvSpPr>
          <p:spPr>
            <a:xfrm flipV="1">
              <a:off x="4781333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" name="Line 80"/>
            <p:cNvSpPr/>
            <p:nvPr/>
          </p:nvSpPr>
          <p:spPr>
            <a:xfrm flipV="1">
              <a:off x="4789270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" name="Line 81"/>
            <p:cNvSpPr/>
            <p:nvPr/>
          </p:nvSpPr>
          <p:spPr>
            <a:xfrm flipV="1">
              <a:off x="4830546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6" name="Line 82"/>
            <p:cNvSpPr/>
            <p:nvPr/>
          </p:nvSpPr>
          <p:spPr>
            <a:xfrm flipV="1">
              <a:off x="487341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7" name="Line 83"/>
            <p:cNvSpPr/>
            <p:nvPr/>
          </p:nvSpPr>
          <p:spPr>
            <a:xfrm flipV="1">
              <a:off x="491468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8" name="Line 84"/>
            <p:cNvSpPr/>
            <p:nvPr/>
          </p:nvSpPr>
          <p:spPr>
            <a:xfrm flipV="1">
              <a:off x="495120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9" name="Line 85"/>
            <p:cNvSpPr/>
            <p:nvPr/>
          </p:nvSpPr>
          <p:spPr>
            <a:xfrm rot="5399996" flipV="1">
              <a:off x="4994055" y="373612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0" name="Line 86"/>
            <p:cNvSpPr/>
            <p:nvPr/>
          </p:nvSpPr>
          <p:spPr>
            <a:xfrm rot="5399996" flipV="1">
              <a:off x="4994055" y="377740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1" name="Line 87"/>
            <p:cNvSpPr/>
            <p:nvPr/>
          </p:nvSpPr>
          <p:spPr>
            <a:xfrm rot="5399996" flipV="1">
              <a:off x="4994055" y="382026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2" name="Line 88"/>
            <p:cNvSpPr/>
            <p:nvPr/>
          </p:nvSpPr>
          <p:spPr>
            <a:xfrm rot="5399996" flipV="1">
              <a:off x="4994055" y="38615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3" name="Line 89"/>
            <p:cNvSpPr/>
            <p:nvPr/>
          </p:nvSpPr>
          <p:spPr>
            <a:xfrm rot="5399996" flipV="1">
              <a:off x="4994055" y="389805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4" name="Line 90"/>
            <p:cNvSpPr/>
            <p:nvPr/>
          </p:nvSpPr>
          <p:spPr>
            <a:xfrm rot="5399996" flipV="1">
              <a:off x="449557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5" name="Line 91"/>
            <p:cNvSpPr/>
            <p:nvPr/>
          </p:nvSpPr>
          <p:spPr>
            <a:xfrm rot="5399996" flipV="1">
              <a:off x="449557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" name="Line 92"/>
            <p:cNvSpPr/>
            <p:nvPr/>
          </p:nvSpPr>
          <p:spPr>
            <a:xfrm rot="5399996" flipV="1">
              <a:off x="4495579" y="365516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7" name="Line 93"/>
            <p:cNvSpPr/>
            <p:nvPr/>
          </p:nvSpPr>
          <p:spPr>
            <a:xfrm rot="5399996" flipV="1">
              <a:off x="4495579" y="369644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8" name="Line 94"/>
            <p:cNvSpPr/>
            <p:nvPr/>
          </p:nvSpPr>
          <p:spPr>
            <a:xfrm rot="5399996" flipV="1">
              <a:off x="4495579" y="373295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" name="Line 96"/>
            <p:cNvSpPr/>
            <p:nvPr/>
          </p:nvSpPr>
          <p:spPr>
            <a:xfrm rot="5399996" flipV="1">
              <a:off x="4995646" y="36535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0" name="Line 97"/>
            <p:cNvSpPr/>
            <p:nvPr/>
          </p:nvSpPr>
          <p:spPr>
            <a:xfrm rot="5399996" flipV="1">
              <a:off x="4995646" y="36948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1" name="Line 98"/>
            <p:cNvSpPr/>
            <p:nvPr/>
          </p:nvSpPr>
          <p:spPr>
            <a:xfrm rot="5399996" flipV="1">
              <a:off x="4493997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2" name="Line 99"/>
            <p:cNvSpPr/>
            <p:nvPr/>
          </p:nvSpPr>
          <p:spPr>
            <a:xfrm rot="5399996" flipV="1">
              <a:off x="4493997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3" name="Line 100"/>
            <p:cNvSpPr/>
            <p:nvPr/>
          </p:nvSpPr>
          <p:spPr>
            <a:xfrm flipV="1">
              <a:off x="4540032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4" name="Line 101"/>
            <p:cNvSpPr/>
            <p:nvPr/>
          </p:nvSpPr>
          <p:spPr>
            <a:xfrm flipV="1">
              <a:off x="4581308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5" name="Line 102"/>
            <p:cNvSpPr/>
            <p:nvPr/>
          </p:nvSpPr>
          <p:spPr>
            <a:xfrm flipV="1">
              <a:off x="4706718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" name="Line 103"/>
            <p:cNvSpPr/>
            <p:nvPr/>
          </p:nvSpPr>
          <p:spPr>
            <a:xfrm flipV="1">
              <a:off x="4747994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7" name="Line 105"/>
            <p:cNvSpPr/>
            <p:nvPr/>
          </p:nvSpPr>
          <p:spPr>
            <a:xfrm rot="5399996" flipV="1">
              <a:off x="499881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8" name="Line 106"/>
            <p:cNvSpPr/>
            <p:nvPr/>
          </p:nvSpPr>
          <p:spPr>
            <a:xfrm rot="5399996" flipV="1">
              <a:off x="499881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9" name="Line 107"/>
            <p:cNvSpPr/>
            <p:nvPr/>
          </p:nvSpPr>
          <p:spPr>
            <a:xfrm rot="5399996" flipV="1">
              <a:off x="5000410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0" name="Line 108"/>
            <p:cNvSpPr/>
            <p:nvPr/>
          </p:nvSpPr>
          <p:spPr>
            <a:xfrm rot="5399996" flipV="1">
              <a:off x="5000410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1" name="Line 109"/>
            <p:cNvSpPr/>
            <p:nvPr/>
          </p:nvSpPr>
          <p:spPr>
            <a:xfrm rot="5399996" flipV="1">
              <a:off x="4493997" y="385359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2" name="Line 110"/>
            <p:cNvSpPr/>
            <p:nvPr/>
          </p:nvSpPr>
          <p:spPr>
            <a:xfrm rot="5399996" flipV="1">
              <a:off x="4493997" y="389487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3" name="Line 111"/>
            <p:cNvSpPr/>
            <p:nvPr/>
          </p:nvSpPr>
          <p:spPr>
            <a:xfrm rot="5399996" flipV="1">
              <a:off x="4495579" y="37710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4" name="Line 112"/>
            <p:cNvSpPr/>
            <p:nvPr/>
          </p:nvSpPr>
          <p:spPr>
            <a:xfrm rot="5399996" flipV="1">
              <a:off x="4495579" y="381233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5" name="Line 113"/>
            <p:cNvSpPr/>
            <p:nvPr/>
          </p:nvSpPr>
          <p:spPr>
            <a:xfrm flipV="1">
              <a:off x="4624175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6" name="Line 114"/>
            <p:cNvSpPr/>
            <p:nvPr/>
          </p:nvSpPr>
          <p:spPr>
            <a:xfrm flipV="1">
              <a:off x="466545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7" name="Line 115"/>
            <p:cNvSpPr/>
            <p:nvPr/>
          </p:nvSpPr>
          <p:spPr>
            <a:xfrm flipV="1">
              <a:off x="454162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8" name="Line 116"/>
            <p:cNvSpPr/>
            <p:nvPr/>
          </p:nvSpPr>
          <p:spPr>
            <a:xfrm flipV="1">
              <a:off x="458289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9" name="Line 117"/>
            <p:cNvSpPr/>
            <p:nvPr/>
          </p:nvSpPr>
          <p:spPr>
            <a:xfrm flipV="1">
              <a:off x="490516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0" name="Line 118"/>
            <p:cNvSpPr/>
            <p:nvPr/>
          </p:nvSpPr>
          <p:spPr>
            <a:xfrm flipV="1">
              <a:off x="494643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1" name="Line 119"/>
            <p:cNvSpPr/>
            <p:nvPr/>
          </p:nvSpPr>
          <p:spPr>
            <a:xfrm flipV="1">
              <a:off x="4822609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2" name="Line 120"/>
            <p:cNvSpPr/>
            <p:nvPr/>
          </p:nvSpPr>
          <p:spPr>
            <a:xfrm flipV="1">
              <a:off x="486388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3" name="Rectangle 70"/>
            <p:cNvSpPr/>
            <p:nvPr/>
          </p:nvSpPr>
          <p:spPr>
            <a:xfrm>
              <a:off x="4193484" y="3581724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4" name="Rectangle 70"/>
            <p:cNvSpPr/>
            <p:nvPr/>
          </p:nvSpPr>
          <p:spPr>
            <a:xfrm>
              <a:off x="4107201" y="3581834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5" name="Rectangle 72"/>
            <p:cNvSpPr/>
            <p:nvPr/>
          </p:nvSpPr>
          <p:spPr>
            <a:xfrm>
              <a:off x="4123651" y="3293697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6" name="Rectangle 68"/>
            <p:cNvSpPr/>
            <p:nvPr/>
          </p:nvSpPr>
          <p:spPr>
            <a:xfrm>
              <a:off x="4154274" y="3190032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7" name="Rectangle 70"/>
            <p:cNvSpPr/>
            <p:nvPr/>
          </p:nvSpPr>
          <p:spPr>
            <a:xfrm>
              <a:off x="4195660" y="3797751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8" name="Rectangle 70"/>
            <p:cNvSpPr/>
            <p:nvPr/>
          </p:nvSpPr>
          <p:spPr>
            <a:xfrm>
              <a:off x="4109011" y="3797751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69" name="Gerade Verbindung mit Pfeil 68"/>
            <p:cNvCxnSpPr/>
            <p:nvPr/>
          </p:nvCxnSpPr>
          <p:spPr>
            <a:xfrm>
              <a:off x="4341264" y="3862716"/>
              <a:ext cx="572567" cy="8525"/>
            </a:xfrm>
            <a:prstGeom prst="straightConnector1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cxnSp>
          <p:nvCxnSpPr>
            <p:cNvPr id="70" name="Gerade Verbindung mit Pfeil 69"/>
            <p:cNvCxnSpPr/>
            <p:nvPr/>
          </p:nvCxnSpPr>
          <p:spPr>
            <a:xfrm>
              <a:off x="4331294" y="3639100"/>
              <a:ext cx="667995" cy="1404"/>
            </a:xfrm>
            <a:prstGeom prst="straightConnector1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sp>
          <p:nvSpPr>
            <p:cNvPr id="71" name="Text Box 95"/>
            <p:cNvSpPr txBox="1"/>
            <p:nvPr/>
          </p:nvSpPr>
          <p:spPr>
            <a:xfrm>
              <a:off x="4513048" y="3478955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00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FPGA</a:t>
              </a:r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751314" y="3623438"/>
              <a:ext cx="1153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/>
                <a:t>DMA 0 (Process 0)</a:t>
              </a:r>
            </a:p>
          </p:txBody>
        </p:sp>
      </p:grpSp>
      <p:cxnSp>
        <p:nvCxnSpPr>
          <p:cNvPr id="74" name="Gerade Verbindung 73"/>
          <p:cNvCxnSpPr/>
          <p:nvPr/>
        </p:nvCxnSpPr>
        <p:spPr>
          <a:xfrm>
            <a:off x="2221907" y="4341269"/>
            <a:ext cx="55547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>
            <a:off x="5158812" y="2928379"/>
            <a:ext cx="848881" cy="2828"/>
          </a:xfrm>
          <a:prstGeom prst="straightConnector1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</p:spTree>
    <p:extLst>
      <p:ext uri="{BB962C8B-B14F-4D97-AF65-F5344CB8AC3E}">
        <p14:creationId xmlns:p14="http://schemas.microsoft.com/office/powerpoint/2010/main" val="745901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3013754" y="2499498"/>
            <a:ext cx="875214" cy="756453"/>
            <a:chOff x="1979712" y="2379854"/>
            <a:chExt cx="1471333" cy="1271683"/>
          </a:xfrm>
        </p:grpSpPr>
        <p:sp>
          <p:nvSpPr>
            <p:cNvPr id="5" name="Rectangle 5"/>
            <p:cNvSpPr/>
            <p:nvPr/>
          </p:nvSpPr>
          <p:spPr>
            <a:xfrm>
              <a:off x="2398809" y="2379854"/>
              <a:ext cx="943916" cy="1271683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107999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46"/>
            <p:cNvSpPr/>
            <p:nvPr/>
          </p:nvSpPr>
          <p:spPr>
            <a:xfrm>
              <a:off x="3342726" y="2471650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Rectangle 48"/>
            <p:cNvSpPr/>
            <p:nvPr/>
          </p:nvSpPr>
          <p:spPr>
            <a:xfrm>
              <a:off x="3342726" y="3349986"/>
              <a:ext cx="71432" cy="215898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Rectangle 5"/>
            <p:cNvSpPr/>
            <p:nvPr/>
          </p:nvSpPr>
          <p:spPr>
            <a:xfrm>
              <a:off x="1979712" y="2763508"/>
              <a:ext cx="411159" cy="504821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Rectangle 46"/>
            <p:cNvSpPr/>
            <p:nvPr/>
          </p:nvSpPr>
          <p:spPr>
            <a:xfrm>
              <a:off x="3342726" y="2676265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Rectangle 46"/>
            <p:cNvSpPr/>
            <p:nvPr/>
          </p:nvSpPr>
          <p:spPr>
            <a:xfrm>
              <a:off x="3342726" y="2872203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" name="Rectangle 46"/>
            <p:cNvSpPr/>
            <p:nvPr/>
          </p:nvSpPr>
          <p:spPr>
            <a:xfrm>
              <a:off x="3342726" y="3069174"/>
              <a:ext cx="108319" cy="155722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12" name="Gewinkelte Verbindung 73"/>
          <p:cNvCxnSpPr>
            <a:stCxn id="6" idx="3"/>
            <a:endCxn id="66" idx="1"/>
          </p:cNvCxnSpPr>
          <p:nvPr/>
        </p:nvCxnSpPr>
        <p:spPr>
          <a:xfrm>
            <a:off x="3888968" y="2600417"/>
            <a:ext cx="406241" cy="223447"/>
          </a:xfrm>
          <a:prstGeom prst="bentConnector3">
            <a:avLst>
              <a:gd name="adj1" fmla="val 50000"/>
            </a:avLst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14" name="Textfeld 13"/>
          <p:cNvSpPr txBox="1"/>
          <p:nvPr/>
        </p:nvSpPr>
        <p:spPr>
          <a:xfrm>
            <a:off x="3223607" y="2820789"/>
            <a:ext cx="570990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CLHS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F2 Cam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4197816" y="2378186"/>
            <a:ext cx="3066108" cy="1008061"/>
            <a:chOff x="4009808" y="3190032"/>
            <a:chExt cx="3066108" cy="1008061"/>
          </a:xfrm>
        </p:grpSpPr>
        <p:sp>
          <p:nvSpPr>
            <p:cNvPr id="16" name="Rectangle 64"/>
            <p:cNvSpPr/>
            <p:nvPr/>
          </p:nvSpPr>
          <p:spPr>
            <a:xfrm>
              <a:off x="4225707" y="3263056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" name="Rectangle 65"/>
            <p:cNvSpPr/>
            <p:nvPr/>
          </p:nvSpPr>
          <p:spPr>
            <a:xfrm>
              <a:off x="4441606" y="4126652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8" name="Rectangle 66"/>
            <p:cNvSpPr/>
            <p:nvPr/>
          </p:nvSpPr>
          <p:spPr>
            <a:xfrm>
              <a:off x="4586072" y="4126652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9" name="Rectangle 69"/>
            <p:cNvSpPr/>
            <p:nvPr/>
          </p:nvSpPr>
          <p:spPr>
            <a:xfrm>
              <a:off x="4009808" y="3190032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" name="Rectangle 72"/>
            <p:cNvSpPr/>
            <p:nvPr/>
          </p:nvSpPr>
          <p:spPr>
            <a:xfrm>
              <a:off x="4370173" y="3224953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" name="Line 75"/>
            <p:cNvSpPr/>
            <p:nvPr/>
          </p:nvSpPr>
          <p:spPr>
            <a:xfrm flipV="1">
              <a:off x="461941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" name="Line 76"/>
            <p:cNvSpPr/>
            <p:nvPr/>
          </p:nvSpPr>
          <p:spPr>
            <a:xfrm flipV="1">
              <a:off x="466068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3" name="Line 77"/>
            <p:cNvSpPr/>
            <p:nvPr/>
          </p:nvSpPr>
          <p:spPr>
            <a:xfrm flipV="1">
              <a:off x="470354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4" name="Line 78"/>
            <p:cNvSpPr/>
            <p:nvPr/>
          </p:nvSpPr>
          <p:spPr>
            <a:xfrm flipV="1">
              <a:off x="474482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" name="Line 79"/>
            <p:cNvSpPr/>
            <p:nvPr/>
          </p:nvSpPr>
          <p:spPr>
            <a:xfrm flipV="1">
              <a:off x="4781333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6" name="Line 80"/>
            <p:cNvSpPr/>
            <p:nvPr/>
          </p:nvSpPr>
          <p:spPr>
            <a:xfrm flipV="1">
              <a:off x="4789270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7" name="Line 81"/>
            <p:cNvSpPr/>
            <p:nvPr/>
          </p:nvSpPr>
          <p:spPr>
            <a:xfrm flipV="1">
              <a:off x="4830546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8" name="Line 82"/>
            <p:cNvSpPr/>
            <p:nvPr/>
          </p:nvSpPr>
          <p:spPr>
            <a:xfrm flipV="1">
              <a:off x="487341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9" name="Line 83"/>
            <p:cNvSpPr/>
            <p:nvPr/>
          </p:nvSpPr>
          <p:spPr>
            <a:xfrm flipV="1">
              <a:off x="491468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0" name="Line 84"/>
            <p:cNvSpPr/>
            <p:nvPr/>
          </p:nvSpPr>
          <p:spPr>
            <a:xfrm flipV="1">
              <a:off x="495120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1" name="Line 85"/>
            <p:cNvSpPr/>
            <p:nvPr/>
          </p:nvSpPr>
          <p:spPr>
            <a:xfrm rot="5399996" flipV="1">
              <a:off x="4994055" y="373612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2" name="Line 86"/>
            <p:cNvSpPr/>
            <p:nvPr/>
          </p:nvSpPr>
          <p:spPr>
            <a:xfrm rot="5399996" flipV="1">
              <a:off x="4994055" y="377740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3" name="Line 87"/>
            <p:cNvSpPr/>
            <p:nvPr/>
          </p:nvSpPr>
          <p:spPr>
            <a:xfrm rot="5399996" flipV="1">
              <a:off x="4994055" y="382026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4" name="Line 88"/>
            <p:cNvSpPr/>
            <p:nvPr/>
          </p:nvSpPr>
          <p:spPr>
            <a:xfrm rot="5399996" flipV="1">
              <a:off x="4994055" y="38615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5" name="Line 89"/>
            <p:cNvSpPr/>
            <p:nvPr/>
          </p:nvSpPr>
          <p:spPr>
            <a:xfrm rot="5399996" flipV="1">
              <a:off x="4994055" y="389805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" name="Line 90"/>
            <p:cNvSpPr/>
            <p:nvPr/>
          </p:nvSpPr>
          <p:spPr>
            <a:xfrm rot="5399996" flipV="1">
              <a:off x="449557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7" name="Line 91"/>
            <p:cNvSpPr/>
            <p:nvPr/>
          </p:nvSpPr>
          <p:spPr>
            <a:xfrm rot="5399996" flipV="1">
              <a:off x="449557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8" name="Line 92"/>
            <p:cNvSpPr/>
            <p:nvPr/>
          </p:nvSpPr>
          <p:spPr>
            <a:xfrm rot="5399996" flipV="1">
              <a:off x="4495579" y="365516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" name="Line 93"/>
            <p:cNvSpPr/>
            <p:nvPr/>
          </p:nvSpPr>
          <p:spPr>
            <a:xfrm rot="5399996" flipV="1">
              <a:off x="4495579" y="369644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0" name="Line 94"/>
            <p:cNvSpPr/>
            <p:nvPr/>
          </p:nvSpPr>
          <p:spPr>
            <a:xfrm rot="5399996" flipV="1">
              <a:off x="4495579" y="373295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1" name="Line 96"/>
            <p:cNvSpPr/>
            <p:nvPr/>
          </p:nvSpPr>
          <p:spPr>
            <a:xfrm rot="5399996" flipV="1">
              <a:off x="4995646" y="36535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2" name="Line 97"/>
            <p:cNvSpPr/>
            <p:nvPr/>
          </p:nvSpPr>
          <p:spPr>
            <a:xfrm rot="5399996" flipV="1">
              <a:off x="4995646" y="36948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3" name="Line 98"/>
            <p:cNvSpPr/>
            <p:nvPr/>
          </p:nvSpPr>
          <p:spPr>
            <a:xfrm rot="5399996" flipV="1">
              <a:off x="4493997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4" name="Line 99"/>
            <p:cNvSpPr/>
            <p:nvPr/>
          </p:nvSpPr>
          <p:spPr>
            <a:xfrm rot="5399996" flipV="1">
              <a:off x="4493997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5" name="Line 100"/>
            <p:cNvSpPr/>
            <p:nvPr/>
          </p:nvSpPr>
          <p:spPr>
            <a:xfrm flipV="1">
              <a:off x="4540032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" name="Line 101"/>
            <p:cNvSpPr/>
            <p:nvPr/>
          </p:nvSpPr>
          <p:spPr>
            <a:xfrm flipV="1">
              <a:off x="4581308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7" name="Line 102"/>
            <p:cNvSpPr/>
            <p:nvPr/>
          </p:nvSpPr>
          <p:spPr>
            <a:xfrm flipV="1">
              <a:off x="4706718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8" name="Line 103"/>
            <p:cNvSpPr/>
            <p:nvPr/>
          </p:nvSpPr>
          <p:spPr>
            <a:xfrm flipV="1">
              <a:off x="4747994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9" name="Line 105"/>
            <p:cNvSpPr/>
            <p:nvPr/>
          </p:nvSpPr>
          <p:spPr>
            <a:xfrm rot="5399996" flipV="1">
              <a:off x="4998819" y="357103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0" name="Line 106"/>
            <p:cNvSpPr/>
            <p:nvPr/>
          </p:nvSpPr>
          <p:spPr>
            <a:xfrm rot="5399996" flipV="1">
              <a:off x="4998819" y="361230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1" name="Line 107"/>
            <p:cNvSpPr/>
            <p:nvPr/>
          </p:nvSpPr>
          <p:spPr>
            <a:xfrm rot="5399996" flipV="1">
              <a:off x="5000410" y="348847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2" name="Line 108"/>
            <p:cNvSpPr/>
            <p:nvPr/>
          </p:nvSpPr>
          <p:spPr>
            <a:xfrm rot="5399996" flipV="1">
              <a:off x="5000410" y="352975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3" name="Line 109"/>
            <p:cNvSpPr/>
            <p:nvPr/>
          </p:nvSpPr>
          <p:spPr>
            <a:xfrm rot="5399996" flipV="1">
              <a:off x="4493997" y="385359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4" name="Line 110"/>
            <p:cNvSpPr/>
            <p:nvPr/>
          </p:nvSpPr>
          <p:spPr>
            <a:xfrm rot="5399996" flipV="1">
              <a:off x="4493997" y="389487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5" name="Line 111"/>
            <p:cNvSpPr/>
            <p:nvPr/>
          </p:nvSpPr>
          <p:spPr>
            <a:xfrm rot="5399996" flipV="1">
              <a:off x="4495579" y="37710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6" name="Line 112"/>
            <p:cNvSpPr/>
            <p:nvPr/>
          </p:nvSpPr>
          <p:spPr>
            <a:xfrm rot="5399996" flipV="1">
              <a:off x="4495579" y="381233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7" name="Line 113"/>
            <p:cNvSpPr/>
            <p:nvPr/>
          </p:nvSpPr>
          <p:spPr>
            <a:xfrm flipV="1">
              <a:off x="4624175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8" name="Line 114"/>
            <p:cNvSpPr/>
            <p:nvPr/>
          </p:nvSpPr>
          <p:spPr>
            <a:xfrm flipV="1">
              <a:off x="4665451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9" name="Line 115"/>
            <p:cNvSpPr/>
            <p:nvPr/>
          </p:nvSpPr>
          <p:spPr>
            <a:xfrm flipV="1">
              <a:off x="4541623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0" name="Line 116"/>
            <p:cNvSpPr/>
            <p:nvPr/>
          </p:nvSpPr>
          <p:spPr>
            <a:xfrm flipV="1">
              <a:off x="4582899" y="394567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1" name="Line 117"/>
            <p:cNvSpPr/>
            <p:nvPr/>
          </p:nvSpPr>
          <p:spPr>
            <a:xfrm flipV="1">
              <a:off x="4905161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2" name="Line 118"/>
            <p:cNvSpPr/>
            <p:nvPr/>
          </p:nvSpPr>
          <p:spPr>
            <a:xfrm flipV="1">
              <a:off x="4946437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3" name="Line 119"/>
            <p:cNvSpPr/>
            <p:nvPr/>
          </p:nvSpPr>
          <p:spPr>
            <a:xfrm flipV="1">
              <a:off x="4822609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4" name="Line 120"/>
            <p:cNvSpPr/>
            <p:nvPr/>
          </p:nvSpPr>
          <p:spPr>
            <a:xfrm flipV="1">
              <a:off x="4863885" y="3442443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5" name="Rectangle 70"/>
            <p:cNvSpPr/>
            <p:nvPr/>
          </p:nvSpPr>
          <p:spPr>
            <a:xfrm>
              <a:off x="4193484" y="3581724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6" name="Rectangle 70"/>
            <p:cNvSpPr/>
            <p:nvPr/>
          </p:nvSpPr>
          <p:spPr>
            <a:xfrm>
              <a:off x="4107201" y="3581834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7" name="Rectangle 72"/>
            <p:cNvSpPr/>
            <p:nvPr/>
          </p:nvSpPr>
          <p:spPr>
            <a:xfrm>
              <a:off x="4123651" y="3293697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8" name="Rectangle 68"/>
            <p:cNvSpPr/>
            <p:nvPr/>
          </p:nvSpPr>
          <p:spPr>
            <a:xfrm>
              <a:off x="4154274" y="3190032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9" name="Rectangle 70"/>
            <p:cNvSpPr/>
            <p:nvPr/>
          </p:nvSpPr>
          <p:spPr>
            <a:xfrm>
              <a:off x="4195660" y="3797751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0" name="Rectangle 70"/>
            <p:cNvSpPr/>
            <p:nvPr/>
          </p:nvSpPr>
          <p:spPr>
            <a:xfrm>
              <a:off x="4109011" y="3797751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72" name="Gerade Verbindung mit Pfeil 71"/>
            <p:cNvCxnSpPr/>
            <p:nvPr/>
          </p:nvCxnSpPr>
          <p:spPr>
            <a:xfrm>
              <a:off x="4339840" y="3656192"/>
              <a:ext cx="1623701" cy="0"/>
            </a:xfrm>
            <a:prstGeom prst="straightConnector1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sp>
          <p:nvSpPr>
            <p:cNvPr id="73" name="Text Box 95"/>
            <p:cNvSpPr txBox="1"/>
            <p:nvPr/>
          </p:nvSpPr>
          <p:spPr>
            <a:xfrm>
              <a:off x="4513048" y="3478955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00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FPGA</a:t>
              </a: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5922234" y="3529432"/>
              <a:ext cx="1153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/>
                <a:t>DMA 0 (Process 0)</a:t>
              </a:r>
            </a:p>
          </p:txBody>
        </p:sp>
      </p:grpSp>
      <p:cxnSp>
        <p:nvCxnSpPr>
          <p:cNvPr id="76" name="Gerade Verbindung 75"/>
          <p:cNvCxnSpPr/>
          <p:nvPr/>
        </p:nvCxnSpPr>
        <p:spPr>
          <a:xfrm>
            <a:off x="2221907" y="4341269"/>
            <a:ext cx="55547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968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Box 123"/>
          <p:cNvSpPr txBox="1">
            <a:spLocks noChangeArrowheads="1"/>
          </p:cNvSpPr>
          <p:nvPr/>
        </p:nvSpPr>
        <p:spPr bwMode="auto">
          <a:xfrm>
            <a:off x="4520726" y="2350088"/>
            <a:ext cx="2879932" cy="3982340"/>
          </a:xfrm>
          <a:prstGeom prst="rect">
            <a:avLst/>
          </a:prstGeom>
          <a:gradFill rotWithShape="1">
            <a:gsLst>
              <a:gs pos="0">
                <a:srgbClr val="C9C9C9"/>
              </a:gs>
              <a:gs pos="100000">
                <a:srgbClr val="EAEAE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sz="1200"/>
              <a:t>Host PC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486774" y="5418035"/>
            <a:ext cx="2390994" cy="623538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919216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/>
              <a:t>Trigger  GPIO (CLHS)</a:t>
            </a:r>
            <a:endParaRPr lang="de-DE" dirty="0"/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6999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4846561" y="2830694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1743387" y="4202423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4513502" y="3771764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  <a:stCxn id="125" idx="3"/>
          </p:cNvCxnSpPr>
          <p:nvPr/>
        </p:nvCxnSpPr>
        <p:spPr bwMode="auto">
          <a:xfrm>
            <a:off x="3222868" y="4835547"/>
            <a:ext cx="1673872" cy="650853"/>
          </a:xfrm>
          <a:prstGeom prst="bentConnector3">
            <a:avLst>
              <a:gd name="adj1" fmla="val 597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2283402" y="4616423"/>
            <a:ext cx="904181" cy="500414"/>
            <a:chOff x="468313" y="2257326"/>
            <a:chExt cx="133667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  <a:endCxn id="21" idx="1"/>
          </p:cNvCxnSpPr>
          <p:nvPr/>
        </p:nvCxnSpPr>
        <p:spPr bwMode="auto">
          <a:xfrm rot="5400000" flipH="1" flipV="1">
            <a:off x="3148463" y="2432888"/>
            <a:ext cx="529560" cy="3009510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  <a:stCxn id="8" idx="1"/>
          </p:cNvCxnSpPr>
          <p:nvPr/>
        </p:nvCxnSpPr>
        <p:spPr bwMode="auto">
          <a:xfrm rot="10800000" flipH="1">
            <a:off x="486774" y="3255948"/>
            <a:ext cx="4418512" cy="2473856"/>
          </a:xfrm>
          <a:prstGeom prst="bentConnector3">
            <a:avLst>
              <a:gd name="adj1" fmla="val -5174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4837788" y="4456582"/>
            <a:ext cx="2159935" cy="1671121"/>
            <a:chOff x="5447435" y="2189543"/>
            <a:chExt cx="2159935" cy="1671121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189543"/>
              <a:ext cx="2159935" cy="1671121"/>
              <a:chOff x="6516521" y="2477959"/>
              <a:chExt cx="2159935" cy="1671121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587950" y="335231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2" name="Rectangle 71"/>
              <p:cNvSpPr>
                <a:spLocks noChangeArrowheads="1"/>
              </p:cNvSpPr>
              <p:nvPr/>
            </p:nvSpPr>
            <p:spPr bwMode="auto">
              <a:xfrm>
                <a:off x="6587950" y="362255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Textfeld 146"/>
              <p:cNvSpPr txBox="1"/>
              <p:nvPr/>
            </p:nvSpPr>
            <p:spPr>
              <a:xfrm>
                <a:off x="7139549" y="2477959"/>
                <a:ext cx="5439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GPIO</a:t>
                </a:r>
              </a:p>
            </p:txBody>
          </p: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4510812" y="4814079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grpSp>
        <p:nvGrpSpPr>
          <p:cNvPr id="202" name="Gruppieren 71"/>
          <p:cNvGrpSpPr>
            <a:grpSpLocks/>
          </p:cNvGrpSpPr>
          <p:nvPr/>
        </p:nvGrpSpPr>
        <p:grpSpPr bwMode="auto">
          <a:xfrm>
            <a:off x="5011965" y="6107616"/>
            <a:ext cx="2324100" cy="117475"/>
            <a:chOff x="1024285" y="3479006"/>
            <a:chExt cx="2323579" cy="117157"/>
          </a:xfrm>
        </p:grpSpPr>
        <p:sp>
          <p:nvSpPr>
            <p:cNvPr id="203" name="Rectangle 172"/>
            <p:cNvSpPr>
              <a:spLocks noChangeArrowheads="1"/>
            </p:cNvSpPr>
            <p:nvPr/>
          </p:nvSpPr>
          <p:spPr bwMode="auto">
            <a:xfrm>
              <a:off x="1167160" y="3479006"/>
              <a:ext cx="649288" cy="7143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Rectangle 173"/>
            <p:cNvSpPr>
              <a:spLocks noChangeArrowheads="1"/>
            </p:cNvSpPr>
            <p:nvPr/>
          </p:nvSpPr>
          <p:spPr bwMode="auto">
            <a:xfrm>
              <a:off x="1024285" y="3550444"/>
              <a:ext cx="2323579" cy="4571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9" name="Textfeld 208"/>
          <p:cNvSpPr txBox="1"/>
          <p:nvPr/>
        </p:nvSpPr>
        <p:spPr>
          <a:xfrm>
            <a:off x="2424213" y="3009494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210" name="Textfeld 209"/>
          <p:cNvSpPr txBox="1"/>
          <p:nvPr/>
        </p:nvSpPr>
        <p:spPr>
          <a:xfrm>
            <a:off x="2952628" y="3443905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217" name="Textfeld 216"/>
          <p:cNvSpPr txBox="1"/>
          <p:nvPr/>
        </p:nvSpPr>
        <p:spPr>
          <a:xfrm>
            <a:off x="3301578" y="4621802"/>
            <a:ext cx="9001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 Cam trigger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4939469" y="3646163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220" name="Textfeld 219"/>
          <p:cNvSpPr txBox="1"/>
          <p:nvPr/>
        </p:nvSpPr>
        <p:spPr>
          <a:xfrm>
            <a:off x="6081813" y="2941124"/>
            <a:ext cx="8573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34-pin flat band cable</a:t>
            </a:r>
          </a:p>
        </p:txBody>
      </p:sp>
      <p:sp>
        <p:nvSpPr>
          <p:cNvPr id="221" name="Textfeld 220"/>
          <p:cNvSpPr txBox="1"/>
          <p:nvPr/>
        </p:nvSpPr>
        <p:spPr>
          <a:xfrm>
            <a:off x="4187438" y="5255617"/>
            <a:ext cx="820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CamPort</a:t>
            </a:r>
            <a:endParaRPr lang="de-DE" sz="1100" dirty="0"/>
          </a:p>
        </p:txBody>
      </p:sp>
      <p:sp>
        <p:nvSpPr>
          <p:cNvPr id="222" name="Textfeld 221"/>
          <p:cNvSpPr txBox="1"/>
          <p:nvPr/>
        </p:nvSpPr>
        <p:spPr>
          <a:xfrm>
            <a:off x="4187440" y="5587458"/>
            <a:ext cx="912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CamPort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5910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/>
        </p:nvGrpSpPr>
        <p:grpSpPr>
          <a:xfrm>
            <a:off x="486774" y="5418035"/>
            <a:ext cx="2390994" cy="623538"/>
            <a:chOff x="536575" y="3767138"/>
            <a:chExt cx="1655763" cy="431800"/>
          </a:xfrm>
        </p:grpSpPr>
        <p:sp>
          <p:nvSpPr>
            <p:cNvPr id="6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10" name="Titel 1"/>
          <p:cNvSpPr txBox="1">
            <a:spLocks/>
          </p:cNvSpPr>
          <p:nvPr/>
        </p:nvSpPr>
        <p:spPr bwMode="auto">
          <a:xfrm>
            <a:off x="919216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/>
              <a:t>Trigger  Front GPIO (CLHS)</a:t>
            </a:r>
            <a:endParaRPr lang="de-DE" dirty="0"/>
          </a:p>
        </p:txBody>
      </p:sp>
      <p:sp>
        <p:nvSpPr>
          <p:cNvPr id="11" name="Foliennummernplatzhalter 4"/>
          <p:cNvSpPr txBox="1">
            <a:spLocks/>
          </p:cNvSpPr>
          <p:nvPr/>
        </p:nvSpPr>
        <p:spPr>
          <a:xfrm>
            <a:off x="6999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grpSp>
        <p:nvGrpSpPr>
          <p:cNvPr id="24" name="Gruppieren 15"/>
          <p:cNvGrpSpPr>
            <a:grpSpLocks/>
          </p:cNvGrpSpPr>
          <p:nvPr/>
        </p:nvGrpSpPr>
        <p:grpSpPr bwMode="auto">
          <a:xfrm>
            <a:off x="1743387" y="4202423"/>
            <a:ext cx="330200" cy="517525"/>
            <a:chOff x="3563888" y="1851820"/>
            <a:chExt cx="329407" cy="517525"/>
          </a:xfrm>
        </p:grpSpPr>
        <p:sp>
          <p:nvSpPr>
            <p:cNvPr id="25" name="Ellipse 24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30" name="Gruppieren 29"/>
          <p:cNvGrpSpPr>
            <a:grpSpLocks noChangeAspect="1"/>
          </p:cNvGrpSpPr>
          <p:nvPr/>
        </p:nvGrpSpPr>
        <p:grpSpPr>
          <a:xfrm rot="20047697">
            <a:off x="2283402" y="4616423"/>
            <a:ext cx="904181" cy="500414"/>
            <a:chOff x="468313" y="2257326"/>
            <a:chExt cx="1336675" cy="739775"/>
          </a:xfrm>
        </p:grpSpPr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/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4245880" y="2794474"/>
            <a:ext cx="3146221" cy="2008256"/>
            <a:chOff x="4698818" y="2794474"/>
            <a:chExt cx="3146221" cy="2008256"/>
          </a:xfrm>
        </p:grpSpPr>
        <p:sp>
          <p:nvSpPr>
            <p:cNvPr id="4" name="Text Box 123"/>
            <p:cNvSpPr txBox="1">
              <a:spLocks noChangeArrowheads="1"/>
            </p:cNvSpPr>
            <p:nvPr/>
          </p:nvSpPr>
          <p:spPr bwMode="auto">
            <a:xfrm>
              <a:off x="4734370" y="2794474"/>
              <a:ext cx="3110669" cy="2008256"/>
            </a:xfrm>
            <a:prstGeom prst="rect">
              <a:avLst/>
            </a:prstGeom>
            <a:gradFill rotWithShape="1">
              <a:gsLst>
                <a:gs pos="0">
                  <a:srgbClr val="C9C9C9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de-DE" sz="1200"/>
                <a:t>Host PC</a:t>
              </a:r>
            </a:p>
          </p:txBody>
        </p:sp>
        <p:grpSp>
          <p:nvGrpSpPr>
            <p:cNvPr id="37" name="Gruppieren 36"/>
            <p:cNvGrpSpPr/>
            <p:nvPr/>
          </p:nvGrpSpPr>
          <p:grpSpPr>
            <a:xfrm>
              <a:off x="5034341" y="2978160"/>
              <a:ext cx="2159935" cy="1636938"/>
              <a:chOff x="5447435" y="2223726"/>
              <a:chExt cx="2159935" cy="1636938"/>
            </a:xfrm>
          </p:grpSpPr>
          <p:grpSp>
            <p:nvGrpSpPr>
              <p:cNvPr id="38" name="Gruppieren 37"/>
              <p:cNvGrpSpPr/>
              <p:nvPr/>
            </p:nvGrpSpPr>
            <p:grpSpPr>
              <a:xfrm>
                <a:off x="5447435" y="2223726"/>
                <a:ext cx="2159935" cy="1636938"/>
                <a:chOff x="6516521" y="2512142"/>
                <a:chExt cx="2159935" cy="1636938"/>
              </a:xfrm>
            </p:grpSpPr>
            <p:sp>
              <p:nvSpPr>
                <p:cNvPr id="41" name="Rectangle 64"/>
                <p:cNvSpPr>
                  <a:spLocks noChangeArrowheads="1"/>
                </p:cNvSpPr>
                <p:nvPr/>
              </p:nvSpPr>
              <p:spPr bwMode="auto">
                <a:xfrm>
                  <a:off x="6732396" y="2783880"/>
                  <a:ext cx="1944060" cy="1149028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18000" rIns="36000" bIns="18000" anchor="t" anchorCtr="0"/>
                <a:lstStyle/>
                <a:p>
                  <a:pPr algn="r"/>
                  <a:r>
                    <a:rPr lang="de-DE" sz="1100">
                      <a:solidFill>
                        <a:schemeClr val="bg1"/>
                      </a:solidFill>
                    </a:rPr>
                    <a:t>marathon</a:t>
                  </a:r>
                  <a:endParaRPr lang="de-DE" sz="11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65"/>
                <p:cNvSpPr>
                  <a:spLocks noChangeArrowheads="1"/>
                </p:cNvSpPr>
                <p:nvPr/>
              </p:nvSpPr>
              <p:spPr bwMode="auto">
                <a:xfrm>
                  <a:off x="6920592" y="3947243"/>
                  <a:ext cx="127658" cy="108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3" name="Rectangle 66"/>
                <p:cNvSpPr>
                  <a:spLocks noChangeArrowheads="1"/>
                </p:cNvSpPr>
                <p:nvPr/>
              </p:nvSpPr>
              <p:spPr bwMode="auto">
                <a:xfrm>
                  <a:off x="7110498" y="3947243"/>
                  <a:ext cx="288000" cy="108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6660965" y="2710805"/>
                  <a:ext cx="52053" cy="1438275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5" name="Rectangle 69"/>
                <p:cNvSpPr>
                  <a:spLocks noChangeArrowheads="1"/>
                </p:cNvSpPr>
                <p:nvPr/>
              </p:nvSpPr>
              <p:spPr bwMode="auto">
                <a:xfrm>
                  <a:off x="6516521" y="2710805"/>
                  <a:ext cx="144445" cy="36538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6" name="Rectangle 70"/>
                <p:cNvSpPr>
                  <a:spLocks noChangeArrowheads="1"/>
                </p:cNvSpPr>
                <p:nvPr/>
              </p:nvSpPr>
              <p:spPr bwMode="auto">
                <a:xfrm>
                  <a:off x="6587950" y="3352317"/>
                  <a:ext cx="71429" cy="217637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7" name="Rectangle 71"/>
                <p:cNvSpPr>
                  <a:spLocks noChangeArrowheads="1"/>
                </p:cNvSpPr>
                <p:nvPr/>
              </p:nvSpPr>
              <p:spPr bwMode="auto">
                <a:xfrm>
                  <a:off x="6587950" y="3622557"/>
                  <a:ext cx="71429" cy="217637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8" name="Rectangle 72"/>
                <p:cNvSpPr>
                  <a:spLocks noChangeArrowheads="1"/>
                </p:cNvSpPr>
                <p:nvPr/>
              </p:nvSpPr>
              <p:spPr bwMode="auto">
                <a:xfrm>
                  <a:off x="6840405" y="2729073"/>
                  <a:ext cx="683923" cy="88165"/>
                </a:xfrm>
                <a:prstGeom prst="rect">
                  <a:avLst/>
                </a:prstGeom>
                <a:gradFill rotWithShape="1">
                  <a:gsLst>
                    <a:gs pos="0">
                      <a:srgbClr val="B4D656"/>
                    </a:gs>
                    <a:gs pos="100000">
                      <a:srgbClr val="94B92D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49" name="Group 107"/>
                <p:cNvGrpSpPr>
                  <a:grpSpLocks/>
                </p:cNvGrpSpPr>
                <p:nvPr/>
              </p:nvGrpSpPr>
              <p:grpSpPr bwMode="auto">
                <a:xfrm>
                  <a:off x="7773491" y="3275459"/>
                  <a:ext cx="542925" cy="539750"/>
                  <a:chOff x="2018" y="1480"/>
                  <a:chExt cx="342" cy="340"/>
                </a:xfrm>
              </p:grpSpPr>
              <p:sp>
                <p:nvSpPr>
                  <p:cNvPr id="52" name="Line 1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0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3" name="Line 1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4" name="Line 1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2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5" name="Line 1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88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6" name="Line 1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11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7" name="Line 1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16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8" name="Line 1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42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9" name="Line 1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9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0" name="Line 1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95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1" name="Line 1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18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2" name="Line 11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66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3" name="Line 11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69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4" name="Line 12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18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5" name="Line 12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44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6" name="Line 12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6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7" name="Line 12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56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8" name="Line 12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5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9" name="Line 125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14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0" name="Line 126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4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1" name="Line 127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6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2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42" y="1503"/>
                    <a:ext cx="292" cy="29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>
                    <a:defPPr>
                      <a:defRPr lang="de-DE"/>
                    </a:defPPr>
                    <a:lvl1pPr eaLnBrk="1" hangingPunct="1">
                      <a:spcBef>
                        <a:spcPct val="50000"/>
                      </a:spcBef>
                      <a:defRPr sz="900"/>
                    </a:lvl1pPr>
                    <a:lvl2pPr marL="742950" indent="-285750" eaLnBrk="0" hangingPunct="0"/>
                    <a:lvl3pPr marL="1143000" indent="-228600" eaLnBrk="0" hangingPunct="0"/>
                    <a:lvl4pPr marL="1600200" indent="-228600" eaLnBrk="0" hangingPunct="0"/>
                    <a:lvl5pPr marL="2057400" indent="-228600" eaLnBrk="0" hangingPunct="0"/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9pPr>
                  </a:lstStyle>
                  <a:p>
                    <a:r>
                      <a:rPr lang="de-DE" sz="1100" b="1" dirty="0"/>
                      <a:t>FPGA</a:t>
                    </a:r>
                  </a:p>
                </p:txBody>
              </p:sp>
              <p:sp>
                <p:nvSpPr>
                  <p:cNvPr id="73" name="Line 12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6" y="161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4" name="Line 13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6" y="163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5" name="Line 13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50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6" name="Line 13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53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7" name="Line 1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5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8" name="Line 1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9" name="Line 1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4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0" name="Line 1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90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1" name="Line 137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8" y="156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2" name="Line 13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8" y="15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3" name="Line 13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9" y="150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4" name="Line 14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9" y="153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5" name="Line 14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73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6" name="Line 14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76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7" name="Line 14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8" name="Line 14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71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9" name="Line 1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0" name="Line 1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8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1" name="Line 1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0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2" name="Line 1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6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3" name="Line 1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4" name="Line 1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1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5" name="Line 1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37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6" name="Line 1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3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</p:grpSp>
            <p:cxnSp>
              <p:nvCxnSpPr>
                <p:cNvPr id="50" name="Gewinkelte Verbindung 73"/>
                <p:cNvCxnSpPr>
                  <a:cxnSpLocks noChangeShapeType="1"/>
                </p:cNvCxnSpPr>
                <p:nvPr/>
              </p:nvCxnSpPr>
              <p:spPr bwMode="auto">
                <a:xfrm>
                  <a:off x="6759672" y="3013860"/>
                  <a:ext cx="994299" cy="417251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0">
                  <a:solidFill>
                    <a:srgbClr val="FF0000"/>
                  </a:solidFill>
                  <a:miter lim="800000"/>
                  <a:headEnd type="triangl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1" name="Textfeld 50"/>
                <p:cNvSpPr txBox="1"/>
                <p:nvPr/>
              </p:nvSpPr>
              <p:spPr>
                <a:xfrm>
                  <a:off x="6874629" y="2512142"/>
                  <a:ext cx="54393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dirty="0"/>
                    <a:t>GPIO</a:t>
                  </a:r>
                </a:p>
              </p:txBody>
            </p:sp>
          </p:grpSp>
          <p:cxnSp>
            <p:nvCxnSpPr>
              <p:cNvPr id="39" name="Gerade Verbindung mit Pfeil 38"/>
              <p:cNvCxnSpPr/>
              <p:nvPr/>
            </p:nvCxnSpPr>
            <p:spPr>
              <a:xfrm flipV="1">
                <a:off x="5696510" y="3428816"/>
                <a:ext cx="1016300" cy="1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miter lim="800000"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0" name="Rectangle 70"/>
              <p:cNvSpPr>
                <a:spLocks noChangeArrowheads="1"/>
              </p:cNvSpPr>
              <p:nvPr/>
            </p:nvSpPr>
            <p:spPr bwMode="auto">
              <a:xfrm>
                <a:off x="5520338" y="2603719"/>
                <a:ext cx="72594" cy="308157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97" name="Textfeld 96"/>
            <p:cNvSpPr txBox="1"/>
            <p:nvPr/>
          </p:nvSpPr>
          <p:spPr>
            <a:xfrm>
              <a:off x="4698818" y="2985278"/>
              <a:ext cx="543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/>
                <a:t>Front GPIO</a:t>
              </a:r>
              <a:endParaRPr lang="de-DE" sz="1100" dirty="0"/>
            </a:p>
          </p:txBody>
        </p:sp>
        <p:grpSp>
          <p:nvGrpSpPr>
            <p:cNvPr id="98" name="Gruppieren 71"/>
            <p:cNvGrpSpPr>
              <a:grpSpLocks/>
            </p:cNvGrpSpPr>
            <p:nvPr/>
          </p:nvGrpSpPr>
          <p:grpSpPr bwMode="auto">
            <a:xfrm>
              <a:off x="5208518" y="4595011"/>
              <a:ext cx="2324100" cy="117475"/>
              <a:chOff x="1024285" y="3479006"/>
              <a:chExt cx="2323579" cy="117157"/>
            </a:xfrm>
          </p:grpSpPr>
          <p:sp>
            <p:nvSpPr>
              <p:cNvPr id="99" name="Rectangle 172"/>
              <p:cNvSpPr>
                <a:spLocks noChangeArrowheads="1"/>
              </p:cNvSpPr>
              <p:nvPr/>
            </p:nvSpPr>
            <p:spPr bwMode="auto">
              <a:xfrm>
                <a:off x="1167160" y="3479006"/>
                <a:ext cx="649288" cy="71438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Rectangle 173"/>
              <p:cNvSpPr>
                <a:spLocks noChangeArrowheads="1"/>
              </p:cNvSpPr>
              <p:nvPr/>
            </p:nvSpPr>
            <p:spPr bwMode="auto">
              <a:xfrm>
                <a:off x="1024285" y="3550444"/>
                <a:ext cx="2323579" cy="45719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101" name="Textfeld 100"/>
          <p:cNvSpPr txBox="1"/>
          <p:nvPr/>
        </p:nvSpPr>
        <p:spPr>
          <a:xfrm>
            <a:off x="501410" y="3394055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102" name="Textfeld 101"/>
          <p:cNvSpPr txBox="1"/>
          <p:nvPr/>
        </p:nvSpPr>
        <p:spPr>
          <a:xfrm>
            <a:off x="2935536" y="3563546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103" name="Textfeld 102"/>
          <p:cNvSpPr txBox="1"/>
          <p:nvPr/>
        </p:nvSpPr>
        <p:spPr>
          <a:xfrm>
            <a:off x="3284486" y="4612837"/>
            <a:ext cx="9001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/>
              <a:t>Connection to camera </a:t>
            </a:r>
            <a:br>
              <a:rPr lang="de-DE" sz="1100"/>
            </a:br>
            <a:endParaRPr lang="de-DE" sz="1100" dirty="0"/>
          </a:p>
        </p:txBody>
      </p:sp>
      <p:cxnSp>
        <p:nvCxnSpPr>
          <p:cNvPr id="29" name="Gewinkelte Verbindung 73"/>
          <p:cNvCxnSpPr>
            <a:cxnSpLocks noChangeShapeType="1"/>
            <a:stCxn id="32" idx="3"/>
            <a:endCxn id="47" idx="1"/>
          </p:cNvCxnSpPr>
          <p:nvPr/>
        </p:nvCxnSpPr>
        <p:spPr bwMode="auto">
          <a:xfrm flipV="1">
            <a:off x="3222868" y="4197394"/>
            <a:ext cx="1429964" cy="638153"/>
          </a:xfrm>
          <a:prstGeom prst="bentConnector3">
            <a:avLst>
              <a:gd name="adj1" fmla="val 67331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winkelte Verbindung 73"/>
          <p:cNvCxnSpPr>
            <a:cxnSpLocks noChangeShapeType="1"/>
            <a:stCxn id="27" idx="0"/>
          </p:cNvCxnSpPr>
          <p:nvPr/>
        </p:nvCxnSpPr>
        <p:spPr bwMode="auto">
          <a:xfrm rot="5400000" flipH="1" flipV="1">
            <a:off x="2963563" y="2542708"/>
            <a:ext cx="604641" cy="2714790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winkelte Verbindung 73"/>
          <p:cNvCxnSpPr>
            <a:cxnSpLocks noChangeShapeType="1"/>
            <a:stCxn id="6" idx="1"/>
          </p:cNvCxnSpPr>
          <p:nvPr/>
        </p:nvCxnSpPr>
        <p:spPr bwMode="auto">
          <a:xfrm rot="10800000" flipH="1">
            <a:off x="486773" y="3443956"/>
            <a:ext cx="4145047" cy="2285849"/>
          </a:xfrm>
          <a:prstGeom prst="bentConnector3">
            <a:avLst>
              <a:gd name="adj1" fmla="val -5515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651644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/>
        </p:nvGrpSpPr>
        <p:grpSpPr>
          <a:xfrm>
            <a:off x="627514" y="5828232"/>
            <a:ext cx="2390994" cy="623538"/>
            <a:chOff x="536575" y="3767138"/>
            <a:chExt cx="1655763" cy="431800"/>
          </a:xfrm>
        </p:grpSpPr>
        <p:sp>
          <p:nvSpPr>
            <p:cNvPr id="6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10" name="Titel 1"/>
          <p:cNvSpPr txBox="1">
            <a:spLocks/>
          </p:cNvSpPr>
          <p:nvPr/>
        </p:nvSpPr>
        <p:spPr bwMode="auto">
          <a:xfrm>
            <a:off x="919216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 err="1"/>
              <a:t>Production</a:t>
            </a:r>
            <a:r>
              <a:rPr lang="de-DE" dirty="0"/>
              <a:t> Line Integration MUSIC Project</a:t>
            </a:r>
          </a:p>
        </p:txBody>
      </p:sp>
      <p:sp>
        <p:nvSpPr>
          <p:cNvPr id="11" name="Foliennummernplatzhalter 4"/>
          <p:cNvSpPr txBox="1">
            <a:spLocks/>
          </p:cNvSpPr>
          <p:nvPr/>
        </p:nvSpPr>
        <p:spPr>
          <a:xfrm>
            <a:off x="6999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grpSp>
        <p:nvGrpSpPr>
          <p:cNvPr id="24" name="Gruppieren 15"/>
          <p:cNvGrpSpPr>
            <a:grpSpLocks/>
          </p:cNvGrpSpPr>
          <p:nvPr/>
        </p:nvGrpSpPr>
        <p:grpSpPr bwMode="auto">
          <a:xfrm>
            <a:off x="2120266" y="3703086"/>
            <a:ext cx="121125" cy="172219"/>
            <a:chOff x="3657326" y="1851820"/>
            <a:chExt cx="142532" cy="204787"/>
          </a:xfrm>
        </p:grpSpPr>
        <p:sp>
          <p:nvSpPr>
            <p:cNvPr id="26" name="Rechteck 25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01" name="Textfeld 100"/>
          <p:cNvSpPr txBox="1"/>
          <p:nvPr/>
        </p:nvSpPr>
        <p:spPr>
          <a:xfrm>
            <a:off x="2000559" y="2844678"/>
            <a:ext cx="11967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Trigger OUT </a:t>
            </a:r>
            <a:r>
              <a:rPr lang="de-DE" sz="1100" dirty="0" err="1"/>
              <a:t>Sync</a:t>
            </a:r>
            <a:endParaRPr lang="de-DE" sz="1100" dirty="0"/>
          </a:p>
        </p:txBody>
      </p:sp>
      <p:sp>
        <p:nvSpPr>
          <p:cNvPr id="103" name="Textfeld 102"/>
          <p:cNvSpPr txBox="1"/>
          <p:nvPr/>
        </p:nvSpPr>
        <p:spPr>
          <a:xfrm>
            <a:off x="3036161" y="4926554"/>
            <a:ext cx="17759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/>
              <a:t>IMX 430 (8 SIDE </a:t>
            </a:r>
            <a:r>
              <a:rPr lang="de-DE" sz="1100" dirty="0" err="1"/>
              <a:t>cameras</a:t>
            </a:r>
            <a:r>
              <a:rPr lang="de-DE" sz="1100" dirty="0"/>
              <a:t>)</a:t>
            </a:r>
            <a:br>
              <a:rPr lang="de-DE" sz="1100" dirty="0"/>
            </a:br>
            <a:endParaRPr lang="de-DE" sz="1100" dirty="0"/>
          </a:p>
        </p:txBody>
      </p:sp>
      <p:cxnSp>
        <p:nvCxnSpPr>
          <p:cNvPr id="29" name="Gewinkelte Verbindung 73"/>
          <p:cNvCxnSpPr>
            <a:cxnSpLocks noChangeShapeType="1"/>
            <a:stCxn id="33" idx="3"/>
            <a:endCxn id="205" idx="1"/>
          </p:cNvCxnSpPr>
          <p:nvPr/>
        </p:nvCxnSpPr>
        <p:spPr bwMode="auto">
          <a:xfrm flipV="1">
            <a:off x="3023663" y="4016128"/>
            <a:ext cx="961441" cy="521820"/>
          </a:xfrm>
          <a:prstGeom prst="bentConnector3">
            <a:avLst>
              <a:gd name="adj1" fmla="val 36130"/>
            </a:avLst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winkelte Verbindung 73"/>
          <p:cNvCxnSpPr>
            <a:cxnSpLocks noChangeShapeType="1"/>
            <a:stCxn id="27" idx="0"/>
            <a:endCxn id="40" idx="1"/>
          </p:cNvCxnSpPr>
          <p:nvPr/>
        </p:nvCxnSpPr>
        <p:spPr bwMode="auto">
          <a:xfrm rot="5400000" flipH="1" flipV="1">
            <a:off x="3255647" y="2103452"/>
            <a:ext cx="524817" cy="2674453"/>
          </a:xfrm>
          <a:prstGeom prst="bentConnector2">
            <a:avLst/>
          </a:prstGeom>
          <a:noFill/>
          <a:ln w="31750">
            <a:solidFill>
              <a:schemeClr val="tx1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uppieren 29">
            <a:extLst>
              <a:ext uri="{FF2B5EF4-FFF2-40B4-BE49-F238E27FC236}">
                <a16:creationId xmlns:a16="http://schemas.microsoft.com/office/drawing/2014/main" id="{1D3953B8-4A3C-FA78-81B6-D923F94BC57B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1678734" y="3832547"/>
            <a:ext cx="361798" cy="200235"/>
            <a:chOff x="468313" y="2257326"/>
            <a:chExt cx="1336675" cy="739775"/>
          </a:xfrm>
        </p:grpSpPr>
        <p:sp>
          <p:nvSpPr>
            <p:cNvPr id="3" name="Rectangle 5">
              <a:extLst>
                <a:ext uri="{FF2B5EF4-FFF2-40B4-BE49-F238E27FC236}">
                  <a16:creationId xmlns:a16="http://schemas.microsoft.com/office/drawing/2014/main" id="{0767AD09-C56B-2556-EA67-3098BE82D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/>
            </a:p>
          </p:txBody>
        </p:sp>
        <p:sp>
          <p:nvSpPr>
            <p:cNvPr id="12" name="Rectangle 47">
              <a:extLst>
                <a:ext uri="{FF2B5EF4-FFF2-40B4-BE49-F238E27FC236}">
                  <a16:creationId xmlns:a16="http://schemas.microsoft.com/office/drawing/2014/main" id="{DEA6AD30-7F7B-4909-1724-27C9B9B67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3" name="Rectangle 48">
              <a:extLst>
                <a:ext uri="{FF2B5EF4-FFF2-40B4-BE49-F238E27FC236}">
                  <a16:creationId xmlns:a16="http://schemas.microsoft.com/office/drawing/2014/main" id="{3395DE42-BC88-2B1E-3646-763E6AC95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79257F91-3CCC-CE7B-0E4C-30B0E841C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18" name="Textfeld 102">
            <a:extLst>
              <a:ext uri="{FF2B5EF4-FFF2-40B4-BE49-F238E27FC236}">
                <a16:creationId xmlns:a16="http://schemas.microsoft.com/office/drawing/2014/main" id="{CEE2D625-89B5-339C-1A79-E2772BF37FA0}"/>
              </a:ext>
            </a:extLst>
          </p:cNvPr>
          <p:cNvSpPr txBox="1"/>
          <p:nvPr/>
        </p:nvSpPr>
        <p:spPr>
          <a:xfrm>
            <a:off x="750619" y="3260367"/>
            <a:ext cx="14810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/>
              <a:t>IMX 545 (TOP </a:t>
            </a:r>
            <a:r>
              <a:rPr lang="de-DE" sz="1100" dirty="0" err="1"/>
              <a:t>Camera</a:t>
            </a:r>
            <a:r>
              <a:rPr lang="de-DE" sz="1100" dirty="0"/>
              <a:t>)</a:t>
            </a:r>
            <a:br>
              <a:rPr lang="de-DE" sz="1100" dirty="0"/>
            </a:br>
            <a:endParaRPr lang="de-DE" sz="1100" dirty="0"/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21EB678-F27C-A0C5-FAD2-27B11807201F}"/>
              </a:ext>
            </a:extLst>
          </p:cNvPr>
          <p:cNvGrpSpPr/>
          <p:nvPr/>
        </p:nvGrpSpPr>
        <p:grpSpPr>
          <a:xfrm>
            <a:off x="4435389" y="2278231"/>
            <a:ext cx="4668522" cy="1958338"/>
            <a:chOff x="4427132" y="2248799"/>
            <a:chExt cx="4668522" cy="1958338"/>
          </a:xfrm>
        </p:grpSpPr>
        <p:pic>
          <p:nvPicPr>
            <p:cNvPr id="111" name="Graphic 110" descr="Computer with solid fill">
              <a:extLst>
                <a:ext uri="{FF2B5EF4-FFF2-40B4-BE49-F238E27FC236}">
                  <a16:creationId xmlns:a16="http://schemas.microsoft.com/office/drawing/2014/main" id="{9EA27062-1A5F-E9A3-C105-986C87646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81254" y="2248799"/>
              <a:ext cx="914400" cy="914400"/>
            </a:xfrm>
            <a:prstGeom prst="rect">
              <a:avLst/>
            </a:prstGeom>
          </p:spPr>
        </p:pic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58BCF570-4373-5F9B-CF7F-F35EE72FA938}"/>
                </a:ext>
              </a:extLst>
            </p:cNvPr>
            <p:cNvGrpSpPr/>
            <p:nvPr/>
          </p:nvGrpSpPr>
          <p:grpSpPr>
            <a:xfrm>
              <a:off x="4427132" y="2558814"/>
              <a:ext cx="4138206" cy="1648323"/>
              <a:chOff x="4299690" y="2870863"/>
              <a:chExt cx="4138206" cy="1648323"/>
            </a:xfrm>
          </p:grpSpPr>
          <p:grpSp>
            <p:nvGrpSpPr>
              <p:cNvPr id="37" name="Gruppieren 36"/>
              <p:cNvGrpSpPr/>
              <p:nvPr/>
            </p:nvGrpSpPr>
            <p:grpSpPr>
              <a:xfrm>
                <a:off x="4581403" y="3176823"/>
                <a:ext cx="2771713" cy="1222103"/>
                <a:chOff x="5447435" y="2422389"/>
                <a:chExt cx="2771713" cy="1222103"/>
              </a:xfrm>
            </p:grpSpPr>
            <p:grpSp>
              <p:nvGrpSpPr>
                <p:cNvPr id="38" name="Gruppieren 37"/>
                <p:cNvGrpSpPr/>
                <p:nvPr/>
              </p:nvGrpSpPr>
              <p:grpSpPr>
                <a:xfrm>
                  <a:off x="5447435" y="2422389"/>
                  <a:ext cx="2771713" cy="1222103"/>
                  <a:chOff x="6516521" y="2710805"/>
                  <a:chExt cx="2771713" cy="1222103"/>
                </a:xfrm>
              </p:grpSpPr>
              <p:sp>
                <p:nvSpPr>
                  <p:cNvPr id="41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6732396" y="2783880"/>
                    <a:ext cx="1944060" cy="1149028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36000" tIns="18000" rIns="36000" bIns="18000" anchor="t" anchorCtr="0"/>
                  <a:lstStyle/>
                  <a:p>
                    <a:pPr algn="r"/>
                    <a:r>
                      <a:rPr lang="de-DE" sz="1100" dirty="0" err="1">
                        <a:solidFill>
                          <a:schemeClr val="bg1"/>
                        </a:solidFill>
                      </a:rPr>
                      <a:t>LightBridge</a:t>
                    </a:r>
                    <a:r>
                      <a:rPr lang="de-DE" sz="1100" dirty="0">
                        <a:solidFill>
                          <a:schemeClr val="bg1"/>
                        </a:solidFill>
                      </a:rPr>
                      <a:t> 3</a:t>
                    </a:r>
                  </a:p>
                </p:txBody>
              </p:sp>
              <p:sp>
                <p:nvSpPr>
                  <p:cNvPr id="45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6516521" y="2710805"/>
                    <a:ext cx="144445" cy="36538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4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6659433" y="3356815"/>
                    <a:ext cx="71429" cy="2176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CC00"/>
                      </a:gs>
                      <a:gs pos="100000">
                        <a:srgbClr val="FFFF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47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6664557" y="3628678"/>
                    <a:ext cx="71429" cy="2176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CC00"/>
                      </a:gs>
                      <a:gs pos="100000">
                        <a:srgbClr val="FFFF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4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7773491" y="3275459"/>
                    <a:ext cx="542925" cy="539750"/>
                    <a:chOff x="2018" y="1480"/>
                    <a:chExt cx="342" cy="340"/>
                  </a:xfrm>
                </p:grpSpPr>
                <p:sp>
                  <p:nvSpPr>
                    <p:cNvPr id="52" name="Line 10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09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3" name="Line 10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35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4" name="Line 1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62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5" name="Line 1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88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6" name="Line 1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11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7" name="Line 1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16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8" name="Line 1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42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59" name="Line 11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69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0" name="Line 1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95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1" name="Line 11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18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2" name="Line 1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5" y="1665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3" name="Line 119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5" y="1691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4" name="Line 12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5" y="1718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5" name="Line 12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5" y="1744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6" name="Line 122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5" y="176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7" name="Line 12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561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8" name="Line 12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58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69" name="Line 12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614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0" name="Line 126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64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1" name="Line 127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663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2" name="Text Box 1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42" y="1503"/>
                      <a:ext cx="292" cy="29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>
                      <a:defPPr>
                        <a:defRPr lang="de-DE"/>
                      </a:defPPr>
                      <a:lvl1pPr eaLnBrk="1" hangingPunct="1">
                        <a:spcBef>
                          <a:spcPct val="50000"/>
                        </a:spcBef>
                        <a:defRPr sz="900"/>
                      </a:lvl1pPr>
                      <a:lvl2pPr marL="742950" indent="-285750" eaLnBrk="0" hangingPunct="0"/>
                      <a:lvl3pPr marL="1143000" indent="-228600" eaLnBrk="0" hangingPunct="0"/>
                      <a:lvl4pPr marL="1600200" indent="-228600" eaLnBrk="0" hangingPunct="0"/>
                      <a:lvl5pPr marL="2057400" indent="-228600" eaLnBrk="0" hangingPunct="0"/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lvl9pPr>
                    </a:lstStyle>
                    <a:p>
                      <a:r>
                        <a:rPr lang="de-DE" sz="1100" b="1" dirty="0"/>
                        <a:t>FPGA</a:t>
                      </a:r>
                    </a:p>
                  </p:txBody>
                </p:sp>
                <p:sp>
                  <p:nvSpPr>
                    <p:cNvPr id="73" name="Line 129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6" y="1613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4" name="Line 13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6" y="1639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5" name="Line 13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0" y="1509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6" name="Line 132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0" y="1535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7" name="Line 1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59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8" name="Line 1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85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79" name="Line 1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64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0" name="Line 1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90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1" name="Line 137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8" y="1561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2" name="Line 13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8" y="158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3" name="Line 139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9" y="1509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4" name="Line 14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349" y="1535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5" name="Line 14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0" y="1739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6" name="Line 142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0" y="1765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7" name="Line 1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68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8" name="Line 1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031" y="1713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89" name="Line 14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12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0" name="Line 1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38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1" name="Line 1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60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2" name="Line 14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86" y="1797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3" name="Line 1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89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4" name="Line 1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15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5" name="Line 1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37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  <p:sp>
                  <p:nvSpPr>
                    <p:cNvPr id="96" name="Line 1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63" y="1480"/>
                      <a:ext cx="0" cy="23"/>
                    </a:xfrm>
                    <a:prstGeom prst="line">
                      <a:avLst/>
                    </a:prstGeom>
                    <a:gradFill rotWithShape="1">
                      <a:gsLst>
                        <a:gs pos="0">
                          <a:srgbClr val="475E76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 anchorCtr="1"/>
                    <a:lstStyle/>
                    <a:p>
                      <a:pPr>
                        <a:spcBef>
                          <a:spcPct val="50000"/>
                        </a:spcBef>
                      </a:pPr>
                      <a:endParaRPr lang="de-DE" sz="900"/>
                    </a:p>
                  </p:txBody>
                </p:sp>
              </p:grpSp>
              <p:cxnSp>
                <p:nvCxnSpPr>
                  <p:cNvPr id="50" name="Gewinkelte Verbindung 7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759672" y="3013860"/>
                    <a:ext cx="994299" cy="417251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31750">
                    <a:solidFill>
                      <a:srgbClr val="FF0000"/>
                    </a:solidFill>
                    <a:miter lim="800000"/>
                    <a:headEnd type="triangl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51" name="Textfeld 50"/>
                  <p:cNvSpPr txBox="1"/>
                  <p:nvPr/>
                </p:nvSpPr>
                <p:spPr>
                  <a:xfrm>
                    <a:off x="8744295" y="3191441"/>
                    <a:ext cx="543939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100" dirty="0"/>
                      <a:t>AUX</a:t>
                    </a:r>
                  </a:p>
                  <a:p>
                    <a:r>
                      <a:rPr lang="de-DE" sz="1100" dirty="0"/>
                      <a:t>GPIO</a:t>
                    </a:r>
                  </a:p>
                </p:txBody>
              </p:sp>
            </p:grpSp>
            <p:cxnSp>
              <p:nvCxnSpPr>
                <p:cNvPr id="39" name="Gerade Verbindung mit Pfeil 38"/>
                <p:cNvCxnSpPr/>
                <p:nvPr/>
              </p:nvCxnSpPr>
              <p:spPr>
                <a:xfrm flipV="1">
                  <a:off x="5696510" y="3428816"/>
                  <a:ext cx="1016300" cy="1"/>
                </a:xfrm>
                <a:prstGeom prst="straightConnector1">
                  <a:avLst/>
                </a:prstGeom>
                <a:noFill/>
                <a:ln w="31750">
                  <a:solidFill>
                    <a:srgbClr val="FF0000"/>
                  </a:solidFill>
                  <a:miter lim="800000"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0" name="Rectangle 70"/>
                <p:cNvSpPr>
                  <a:spLocks noChangeArrowheads="1"/>
                </p:cNvSpPr>
                <p:nvPr/>
              </p:nvSpPr>
              <p:spPr bwMode="auto">
                <a:xfrm>
                  <a:off x="5585615" y="2552373"/>
                  <a:ext cx="72594" cy="3081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23" name="Rectangle 70">
                <a:extLst>
                  <a:ext uri="{FF2B5EF4-FFF2-40B4-BE49-F238E27FC236}">
                    <a16:creationId xmlns:a16="http://schemas.microsoft.com/office/drawing/2014/main" id="{C69BB284-BDF1-8813-A3B6-94BA998C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6530" y="3692967"/>
                <a:ext cx="72594" cy="30815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Rectangle 70">
                <a:extLst>
                  <a:ext uri="{FF2B5EF4-FFF2-40B4-BE49-F238E27FC236}">
                    <a16:creationId xmlns:a16="http://schemas.microsoft.com/office/drawing/2014/main" id="{30917C57-2483-2BA5-E1B7-32EBCC265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1342" y="4137558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" name="Rectangle 70">
                <a:extLst>
                  <a:ext uri="{FF2B5EF4-FFF2-40B4-BE49-F238E27FC236}">
                    <a16:creationId xmlns:a16="http://schemas.microsoft.com/office/drawing/2014/main" id="{5D23B624-E062-E296-B80E-50942FC4B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998" y="3327106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EAE77AF-2A37-A42F-0EE0-1CABF0E323B9}"/>
                  </a:ext>
                </a:extLst>
              </p:cNvPr>
              <p:cNvSpPr/>
              <p:nvPr/>
            </p:nvSpPr>
            <p:spPr>
              <a:xfrm>
                <a:off x="4572000" y="3176823"/>
                <a:ext cx="152315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xtfeld 50">
                <a:extLst>
                  <a:ext uri="{FF2B5EF4-FFF2-40B4-BE49-F238E27FC236}">
                    <a16:creationId xmlns:a16="http://schemas.microsoft.com/office/drawing/2014/main" id="{CBC2A555-FB68-70AC-4CB4-408C422718C6}"/>
                  </a:ext>
                </a:extLst>
              </p:cNvPr>
              <p:cNvSpPr txBox="1"/>
              <p:nvPr/>
            </p:nvSpPr>
            <p:spPr>
              <a:xfrm>
                <a:off x="6777056" y="4220231"/>
                <a:ext cx="58757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Power</a:t>
                </a:r>
              </a:p>
            </p:txBody>
          </p:sp>
          <p:sp>
            <p:nvSpPr>
              <p:cNvPr id="108" name="Textfeld 50">
                <a:extLst>
                  <a:ext uri="{FF2B5EF4-FFF2-40B4-BE49-F238E27FC236}">
                    <a16:creationId xmlns:a16="http://schemas.microsoft.com/office/drawing/2014/main" id="{BBBB5627-9EA0-2837-4BB9-EFD2BC202EA5}"/>
                  </a:ext>
                </a:extLst>
              </p:cNvPr>
              <p:cNvSpPr txBox="1"/>
              <p:nvPr/>
            </p:nvSpPr>
            <p:spPr>
              <a:xfrm>
                <a:off x="6817785" y="3203444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Thunderbolt</a:t>
                </a:r>
              </a:p>
            </p:txBody>
          </p:sp>
          <p:cxnSp>
            <p:nvCxnSpPr>
              <p:cNvPr id="112" name="Gewinkelte Verbindung 73">
                <a:extLst>
                  <a:ext uri="{FF2B5EF4-FFF2-40B4-BE49-F238E27FC236}">
                    <a16:creationId xmlns:a16="http://schemas.microsoft.com/office/drawing/2014/main" id="{3AA23577-4827-C8CA-CF30-4210E86B8C22}"/>
                  </a:ext>
                </a:extLst>
              </p:cNvPr>
              <p:cNvCxnSpPr>
                <a:cxnSpLocks noChangeShapeType="1"/>
                <a:stCxn id="104" idx="3"/>
                <a:endCxn id="111" idx="1"/>
              </p:cNvCxnSpPr>
              <p:nvPr/>
            </p:nvCxnSpPr>
            <p:spPr bwMode="auto">
              <a:xfrm flipV="1">
                <a:off x="6815427" y="3017163"/>
                <a:ext cx="1245158" cy="418762"/>
              </a:xfrm>
              <a:prstGeom prst="bentConnector3">
                <a:avLst>
                  <a:gd name="adj1" fmla="val 81832"/>
                </a:avLst>
              </a:prstGeom>
              <a:noFill/>
              <a:ln w="31750">
                <a:solidFill>
                  <a:schemeClr val="tx1"/>
                </a:solidFill>
                <a:miter lim="800000"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131" name="Picture 130" descr="Shape, arrow&#10;&#10;Description automatically generated">
                <a:extLst>
                  <a:ext uri="{FF2B5EF4-FFF2-40B4-BE49-F238E27FC236}">
                    <a16:creationId xmlns:a16="http://schemas.microsoft.com/office/drawing/2014/main" id="{B2FA05CA-FC4D-BD1D-CB97-284549B195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42244" y="3222542"/>
                <a:ext cx="89941" cy="187497"/>
              </a:xfrm>
              <a:prstGeom prst="rect">
                <a:avLst/>
              </a:prstGeom>
            </p:spPr>
          </p:pic>
          <p:pic>
            <p:nvPicPr>
              <p:cNvPr id="133" name="Picture 132" descr="A black apple with a white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7BDCE07E-A362-1C70-F11C-51C71095BE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8118" y="2870863"/>
                <a:ext cx="159778" cy="159778"/>
              </a:xfrm>
              <a:prstGeom prst="rect">
                <a:avLst/>
              </a:prstGeom>
            </p:spPr>
          </p:pic>
          <p:pic>
            <p:nvPicPr>
              <p:cNvPr id="137" name="Picture 136" descr="Icon&#10;&#10;Description automatically generated">
                <a:extLst>
                  <a:ext uri="{FF2B5EF4-FFF2-40B4-BE49-F238E27FC236}">
                    <a16:creationId xmlns:a16="http://schemas.microsoft.com/office/drawing/2014/main" id="{1DD02BBA-E6FA-B64A-FF15-DCFCB1351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691013">
                <a:off x="7658921" y="4301229"/>
                <a:ext cx="217957" cy="217957"/>
              </a:xfrm>
              <a:prstGeom prst="rect">
                <a:avLst/>
              </a:prstGeom>
            </p:spPr>
          </p:pic>
          <p:cxnSp>
            <p:nvCxnSpPr>
              <p:cNvPr id="123" name="Gewinkelte Verbindung 73">
                <a:extLst>
                  <a:ext uri="{FF2B5EF4-FFF2-40B4-BE49-F238E27FC236}">
                    <a16:creationId xmlns:a16="http://schemas.microsoft.com/office/drawing/2014/main" id="{78F35FDC-E94B-50B7-3327-E0094FDD2B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812771" y="4256158"/>
                <a:ext cx="919414" cy="152549"/>
              </a:xfrm>
              <a:prstGeom prst="bentConnector3">
                <a:avLst>
                  <a:gd name="adj1" fmla="val 56127"/>
                </a:avLst>
              </a:prstGeom>
              <a:noFill/>
              <a:ln w="3175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8" name="Textfeld 50">
                <a:extLst>
                  <a:ext uri="{FF2B5EF4-FFF2-40B4-BE49-F238E27FC236}">
                    <a16:creationId xmlns:a16="http://schemas.microsoft.com/office/drawing/2014/main" id="{AEA39981-E141-0AE0-8D91-F427823A884A}"/>
                  </a:ext>
                </a:extLst>
              </p:cNvPr>
              <p:cNvSpPr txBox="1"/>
              <p:nvPr/>
            </p:nvSpPr>
            <p:spPr>
              <a:xfrm>
                <a:off x="4308534" y="4162690"/>
                <a:ext cx="58757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CXP0</a:t>
                </a:r>
              </a:p>
            </p:txBody>
          </p:sp>
          <p:sp>
            <p:nvSpPr>
              <p:cNvPr id="139" name="Textfeld 50">
                <a:extLst>
                  <a:ext uri="{FF2B5EF4-FFF2-40B4-BE49-F238E27FC236}">
                    <a16:creationId xmlns:a16="http://schemas.microsoft.com/office/drawing/2014/main" id="{DBCEFA58-3B63-31C2-5150-10EBF62D82A8}"/>
                  </a:ext>
                </a:extLst>
              </p:cNvPr>
              <p:cNvSpPr txBox="1"/>
              <p:nvPr/>
            </p:nvSpPr>
            <p:spPr>
              <a:xfrm>
                <a:off x="4299690" y="3705686"/>
                <a:ext cx="58757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CXP1</a:t>
                </a:r>
              </a:p>
            </p:txBody>
          </p:sp>
        </p:grpSp>
      </p:grp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C707AA50-A48A-4386-F45F-9AE524695286}"/>
              </a:ext>
            </a:extLst>
          </p:cNvPr>
          <p:cNvCxnSpPr>
            <a:cxnSpLocks/>
            <a:stCxn id="6" idx="3"/>
            <a:endCxn id="51" idx="1"/>
          </p:cNvCxnSpPr>
          <p:nvPr/>
        </p:nvCxnSpPr>
        <p:spPr>
          <a:xfrm flipV="1">
            <a:off x="3018508" y="3590286"/>
            <a:ext cx="3926368" cy="2549715"/>
          </a:xfrm>
          <a:prstGeom prst="bentConnector3">
            <a:avLst>
              <a:gd name="adj1" fmla="val 130002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CD7982B0-C840-2D93-12C3-8A9E5136F7E0}"/>
              </a:ext>
            </a:extLst>
          </p:cNvPr>
          <p:cNvGrpSpPr/>
          <p:nvPr/>
        </p:nvGrpSpPr>
        <p:grpSpPr>
          <a:xfrm>
            <a:off x="515039" y="4173624"/>
            <a:ext cx="2535016" cy="963462"/>
            <a:chOff x="532116" y="3849290"/>
            <a:chExt cx="2535016" cy="963462"/>
          </a:xfrm>
        </p:grpSpPr>
        <p:grpSp>
          <p:nvGrpSpPr>
            <p:cNvPr id="30" name="Gruppieren 29"/>
            <p:cNvGrpSpPr>
              <a:grpSpLocks noChangeAspect="1"/>
            </p:cNvGrpSpPr>
            <p:nvPr/>
          </p:nvGrpSpPr>
          <p:grpSpPr>
            <a:xfrm rot="20047697">
              <a:off x="2705806" y="4189873"/>
              <a:ext cx="361326" cy="199974"/>
              <a:chOff x="468313" y="2257326"/>
              <a:chExt cx="1336675" cy="739775"/>
            </a:xfrm>
          </p:grpSpPr>
          <p:sp>
            <p:nvSpPr>
              <p:cNvPr id="31" name="Rectangle 5"/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32" name="Rectangle 47"/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33" name="Rectangle 48"/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34" name="Rectangle 5"/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sp>
          <p:nvSpPr>
            <p:cNvPr id="152" name="Flowchart: Magnetic Disk 151">
              <a:extLst>
                <a:ext uri="{FF2B5EF4-FFF2-40B4-BE49-F238E27FC236}">
                  <a16:creationId xmlns:a16="http://schemas.microsoft.com/office/drawing/2014/main" id="{14D3E992-FEF5-79E4-72A7-36F4B2E82A1C}"/>
                </a:ext>
              </a:extLst>
            </p:cNvPr>
            <p:cNvSpPr/>
            <p:nvPr/>
          </p:nvSpPr>
          <p:spPr>
            <a:xfrm>
              <a:off x="609124" y="3923731"/>
              <a:ext cx="2376714" cy="889021"/>
            </a:xfrm>
            <a:prstGeom prst="flowChartMagneticDisk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uppieren 29">
              <a:extLst>
                <a:ext uri="{FF2B5EF4-FFF2-40B4-BE49-F238E27FC236}">
                  <a16:creationId xmlns:a16="http://schemas.microsoft.com/office/drawing/2014/main" id="{53ED2BF4-60BA-36E4-9C71-06089CE29298}"/>
                </a:ext>
              </a:extLst>
            </p:cNvPr>
            <p:cNvGrpSpPr>
              <a:grpSpLocks noChangeAspect="1"/>
            </p:cNvGrpSpPr>
            <p:nvPr/>
          </p:nvGrpSpPr>
          <p:grpSpPr>
            <a:xfrm rot="13232461">
              <a:off x="567283" y="4143894"/>
              <a:ext cx="361326" cy="199974"/>
              <a:chOff x="468313" y="2257326"/>
              <a:chExt cx="1336675" cy="739775"/>
            </a:xfrm>
          </p:grpSpPr>
          <p:sp>
            <p:nvSpPr>
              <p:cNvPr id="155" name="Rectangle 5">
                <a:extLst>
                  <a:ext uri="{FF2B5EF4-FFF2-40B4-BE49-F238E27FC236}">
                    <a16:creationId xmlns:a16="http://schemas.microsoft.com/office/drawing/2014/main" id="{17BB75B5-62A6-9631-A20F-CAF94FB41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56" name="Rectangle 47">
                <a:extLst>
                  <a:ext uri="{FF2B5EF4-FFF2-40B4-BE49-F238E27FC236}">
                    <a16:creationId xmlns:a16="http://schemas.microsoft.com/office/drawing/2014/main" id="{E56E3BB3-98B8-52C8-0A01-3C8F17681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57" name="Rectangle 48">
                <a:extLst>
                  <a:ext uri="{FF2B5EF4-FFF2-40B4-BE49-F238E27FC236}">
                    <a16:creationId xmlns:a16="http://schemas.microsoft.com/office/drawing/2014/main" id="{8FE51A78-2C68-114A-BF0E-B0DBCB5B7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58" name="Rectangle 5">
                <a:extLst>
                  <a:ext uri="{FF2B5EF4-FFF2-40B4-BE49-F238E27FC236}">
                    <a16:creationId xmlns:a16="http://schemas.microsoft.com/office/drawing/2014/main" id="{C9E3C83A-6B80-300C-D2AD-F845A3144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grpSp>
          <p:nvGrpSpPr>
            <p:cNvPr id="159" name="Gruppieren 29">
              <a:extLst>
                <a:ext uri="{FF2B5EF4-FFF2-40B4-BE49-F238E27FC236}">
                  <a16:creationId xmlns:a16="http://schemas.microsoft.com/office/drawing/2014/main" id="{49F5CAFD-375C-5818-4EB4-F265842C48BD}"/>
                </a:ext>
              </a:extLst>
            </p:cNvPr>
            <p:cNvGrpSpPr>
              <a:grpSpLocks noChangeAspect="1"/>
            </p:cNvGrpSpPr>
            <p:nvPr/>
          </p:nvGrpSpPr>
          <p:grpSpPr>
            <a:xfrm rot="14825608">
              <a:off x="918192" y="3970256"/>
              <a:ext cx="361326" cy="199974"/>
              <a:chOff x="468313" y="2257326"/>
              <a:chExt cx="1336675" cy="739775"/>
            </a:xfrm>
          </p:grpSpPr>
          <p:sp>
            <p:nvSpPr>
              <p:cNvPr id="160" name="Rectangle 5">
                <a:extLst>
                  <a:ext uri="{FF2B5EF4-FFF2-40B4-BE49-F238E27FC236}">
                    <a16:creationId xmlns:a16="http://schemas.microsoft.com/office/drawing/2014/main" id="{9BE09A2F-3D29-A8FC-B416-8C76AD163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61" name="Rectangle 47">
                <a:extLst>
                  <a:ext uri="{FF2B5EF4-FFF2-40B4-BE49-F238E27FC236}">
                    <a16:creationId xmlns:a16="http://schemas.microsoft.com/office/drawing/2014/main" id="{630E81B7-3180-40CC-3413-8D9781097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62" name="Rectangle 48">
                <a:extLst>
                  <a:ext uri="{FF2B5EF4-FFF2-40B4-BE49-F238E27FC236}">
                    <a16:creationId xmlns:a16="http://schemas.microsoft.com/office/drawing/2014/main" id="{F2119758-6539-1E10-01B8-757F8B697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63" name="Rectangle 5">
                <a:extLst>
                  <a:ext uri="{FF2B5EF4-FFF2-40B4-BE49-F238E27FC236}">
                    <a16:creationId xmlns:a16="http://schemas.microsoft.com/office/drawing/2014/main" id="{322F7209-B043-3470-9254-9250D81C8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grpSp>
          <p:nvGrpSpPr>
            <p:cNvPr id="164" name="Gruppieren 29">
              <a:extLst>
                <a:ext uri="{FF2B5EF4-FFF2-40B4-BE49-F238E27FC236}">
                  <a16:creationId xmlns:a16="http://schemas.microsoft.com/office/drawing/2014/main" id="{3C0531E7-C5A6-E341-1A9E-1123CAD46B0D}"/>
                </a:ext>
              </a:extLst>
            </p:cNvPr>
            <p:cNvGrpSpPr>
              <a:grpSpLocks noChangeAspect="1"/>
            </p:cNvGrpSpPr>
            <p:nvPr/>
          </p:nvGrpSpPr>
          <p:grpSpPr>
            <a:xfrm rot="15754320">
              <a:off x="1365402" y="3944541"/>
              <a:ext cx="361326" cy="199974"/>
              <a:chOff x="468313" y="2257326"/>
              <a:chExt cx="1336675" cy="739775"/>
            </a:xfrm>
          </p:grpSpPr>
          <p:sp>
            <p:nvSpPr>
              <p:cNvPr id="165" name="Rectangle 5">
                <a:extLst>
                  <a:ext uri="{FF2B5EF4-FFF2-40B4-BE49-F238E27FC236}">
                    <a16:creationId xmlns:a16="http://schemas.microsoft.com/office/drawing/2014/main" id="{B04474CE-85E5-5EDD-FC3C-263829AF6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66" name="Rectangle 47">
                <a:extLst>
                  <a:ext uri="{FF2B5EF4-FFF2-40B4-BE49-F238E27FC236}">
                    <a16:creationId xmlns:a16="http://schemas.microsoft.com/office/drawing/2014/main" id="{9119C3B2-2F6F-549D-5EE0-15D637B29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67" name="Rectangle 48">
                <a:extLst>
                  <a:ext uri="{FF2B5EF4-FFF2-40B4-BE49-F238E27FC236}">
                    <a16:creationId xmlns:a16="http://schemas.microsoft.com/office/drawing/2014/main" id="{3894B23C-62BD-8466-EB39-7D209BFB1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68" name="Rectangle 5">
                <a:extLst>
                  <a:ext uri="{FF2B5EF4-FFF2-40B4-BE49-F238E27FC236}">
                    <a16:creationId xmlns:a16="http://schemas.microsoft.com/office/drawing/2014/main" id="{A7A8B8CA-0C52-CEA6-15CF-EA47BB641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grpSp>
          <p:nvGrpSpPr>
            <p:cNvPr id="169" name="Gruppieren 29">
              <a:extLst>
                <a:ext uri="{FF2B5EF4-FFF2-40B4-BE49-F238E27FC236}">
                  <a16:creationId xmlns:a16="http://schemas.microsoft.com/office/drawing/2014/main" id="{A39F507B-572F-8BE3-7F35-C1E49B59DD16}"/>
                </a:ext>
              </a:extLst>
            </p:cNvPr>
            <p:cNvGrpSpPr>
              <a:grpSpLocks noChangeAspect="1"/>
            </p:cNvGrpSpPr>
            <p:nvPr/>
          </p:nvGrpSpPr>
          <p:grpSpPr>
            <a:xfrm rot="18351686">
              <a:off x="2460810" y="4009566"/>
              <a:ext cx="361326" cy="199974"/>
              <a:chOff x="468313" y="2257326"/>
              <a:chExt cx="1336675" cy="739775"/>
            </a:xfrm>
          </p:grpSpPr>
          <p:sp>
            <p:nvSpPr>
              <p:cNvPr id="170" name="Rectangle 5">
                <a:extLst>
                  <a:ext uri="{FF2B5EF4-FFF2-40B4-BE49-F238E27FC236}">
                    <a16:creationId xmlns:a16="http://schemas.microsoft.com/office/drawing/2014/main" id="{1AF6EDE4-49A3-8D50-238E-63A280DE2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71" name="Rectangle 47">
                <a:extLst>
                  <a:ext uri="{FF2B5EF4-FFF2-40B4-BE49-F238E27FC236}">
                    <a16:creationId xmlns:a16="http://schemas.microsoft.com/office/drawing/2014/main" id="{BE7651C1-A181-2D96-884F-E466AF2F2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72" name="Rectangle 48">
                <a:extLst>
                  <a:ext uri="{FF2B5EF4-FFF2-40B4-BE49-F238E27FC236}">
                    <a16:creationId xmlns:a16="http://schemas.microsoft.com/office/drawing/2014/main" id="{B3EE2ABC-4144-8660-1947-124E1A1C6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73" name="Rectangle 5">
                <a:extLst>
                  <a:ext uri="{FF2B5EF4-FFF2-40B4-BE49-F238E27FC236}">
                    <a16:creationId xmlns:a16="http://schemas.microsoft.com/office/drawing/2014/main" id="{C3B3E4ED-A25E-5EF6-5F26-AA7F18731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grpSp>
          <p:nvGrpSpPr>
            <p:cNvPr id="174" name="Gruppieren 29">
              <a:extLst>
                <a:ext uri="{FF2B5EF4-FFF2-40B4-BE49-F238E27FC236}">
                  <a16:creationId xmlns:a16="http://schemas.microsoft.com/office/drawing/2014/main" id="{5A19E63B-3273-A8C7-BD1D-7C2F5DC19DDC}"/>
                </a:ext>
              </a:extLst>
            </p:cNvPr>
            <p:cNvGrpSpPr>
              <a:grpSpLocks noChangeAspect="1"/>
            </p:cNvGrpSpPr>
            <p:nvPr/>
          </p:nvGrpSpPr>
          <p:grpSpPr>
            <a:xfrm rot="12463369">
              <a:off x="532116" y="4556269"/>
              <a:ext cx="361326" cy="199974"/>
              <a:chOff x="468313" y="2257326"/>
              <a:chExt cx="1336675" cy="739775"/>
            </a:xfrm>
          </p:grpSpPr>
          <p:sp>
            <p:nvSpPr>
              <p:cNvPr id="175" name="Rectangle 5">
                <a:extLst>
                  <a:ext uri="{FF2B5EF4-FFF2-40B4-BE49-F238E27FC236}">
                    <a16:creationId xmlns:a16="http://schemas.microsoft.com/office/drawing/2014/main" id="{9BE3E869-3A0A-F5E2-852D-B2E818F4E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76" name="Rectangle 47">
                <a:extLst>
                  <a:ext uri="{FF2B5EF4-FFF2-40B4-BE49-F238E27FC236}">
                    <a16:creationId xmlns:a16="http://schemas.microsoft.com/office/drawing/2014/main" id="{DEAB1651-30C6-CCE4-8E97-084C0E472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77" name="Rectangle 48">
                <a:extLst>
                  <a:ext uri="{FF2B5EF4-FFF2-40B4-BE49-F238E27FC236}">
                    <a16:creationId xmlns:a16="http://schemas.microsoft.com/office/drawing/2014/main" id="{D3772640-09EC-FBB7-791D-10E4C463F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78" name="Rectangle 5">
                <a:extLst>
                  <a:ext uri="{FF2B5EF4-FFF2-40B4-BE49-F238E27FC236}">
                    <a16:creationId xmlns:a16="http://schemas.microsoft.com/office/drawing/2014/main" id="{4DA3E46E-3C8C-DD90-4A89-D4A13DF3B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grpSp>
          <p:nvGrpSpPr>
            <p:cNvPr id="179" name="Gruppieren 29">
              <a:extLst>
                <a:ext uri="{FF2B5EF4-FFF2-40B4-BE49-F238E27FC236}">
                  <a16:creationId xmlns:a16="http://schemas.microsoft.com/office/drawing/2014/main" id="{B50918E7-305D-9B20-C57E-32E5088A0F22}"/>
                </a:ext>
              </a:extLst>
            </p:cNvPr>
            <p:cNvGrpSpPr>
              <a:grpSpLocks noChangeAspect="1"/>
            </p:cNvGrpSpPr>
            <p:nvPr/>
          </p:nvGrpSpPr>
          <p:grpSpPr>
            <a:xfrm rot="17779165">
              <a:off x="2088571" y="3929966"/>
              <a:ext cx="361326" cy="199974"/>
              <a:chOff x="468313" y="2257326"/>
              <a:chExt cx="1336675" cy="739775"/>
            </a:xfrm>
          </p:grpSpPr>
          <p:sp>
            <p:nvSpPr>
              <p:cNvPr id="181" name="Rectangle 47">
                <a:extLst>
                  <a:ext uri="{FF2B5EF4-FFF2-40B4-BE49-F238E27FC236}">
                    <a16:creationId xmlns:a16="http://schemas.microsoft.com/office/drawing/2014/main" id="{BE26E082-5967-DF00-FB64-7A498B23A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2" name="Rectangle 48">
                <a:extLst>
                  <a:ext uri="{FF2B5EF4-FFF2-40B4-BE49-F238E27FC236}">
                    <a16:creationId xmlns:a16="http://schemas.microsoft.com/office/drawing/2014/main" id="{35098A8D-4DC7-9EAE-E1FC-7938B0B93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3" name="Rectangle 5">
                <a:extLst>
                  <a:ext uri="{FF2B5EF4-FFF2-40B4-BE49-F238E27FC236}">
                    <a16:creationId xmlns:a16="http://schemas.microsoft.com/office/drawing/2014/main" id="{07FD4D58-285F-2A9E-35C8-4E7B3D040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0" name="Rectangle 5">
                <a:extLst>
                  <a:ext uri="{FF2B5EF4-FFF2-40B4-BE49-F238E27FC236}">
                    <a16:creationId xmlns:a16="http://schemas.microsoft.com/office/drawing/2014/main" id="{0B7EEC49-F8DA-06F7-35D8-827C9CA4C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</p:grpSp>
        <p:grpSp>
          <p:nvGrpSpPr>
            <p:cNvPr id="184" name="Gruppieren 29">
              <a:extLst>
                <a:ext uri="{FF2B5EF4-FFF2-40B4-BE49-F238E27FC236}">
                  <a16:creationId xmlns:a16="http://schemas.microsoft.com/office/drawing/2014/main" id="{74407C5B-4ED6-9BFE-7CD2-D3A26B1EA116}"/>
                </a:ext>
              </a:extLst>
            </p:cNvPr>
            <p:cNvGrpSpPr>
              <a:grpSpLocks noChangeAspect="1"/>
            </p:cNvGrpSpPr>
            <p:nvPr/>
          </p:nvGrpSpPr>
          <p:grpSpPr>
            <a:xfrm rot="20047697">
              <a:off x="2699814" y="4569041"/>
              <a:ext cx="361326" cy="199974"/>
              <a:chOff x="468313" y="2257326"/>
              <a:chExt cx="1336675" cy="739775"/>
            </a:xfrm>
          </p:grpSpPr>
          <p:sp>
            <p:nvSpPr>
              <p:cNvPr id="185" name="Rectangle 5">
                <a:extLst>
                  <a:ext uri="{FF2B5EF4-FFF2-40B4-BE49-F238E27FC236}">
                    <a16:creationId xmlns:a16="http://schemas.microsoft.com/office/drawing/2014/main" id="{9F9EAC4C-DCE3-124A-CC22-32E57B747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57326"/>
                <a:ext cx="823912" cy="7397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36000" rIns="36000" bIns="36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dirty="0"/>
              </a:p>
            </p:txBody>
          </p:sp>
          <p:sp>
            <p:nvSpPr>
              <p:cNvPr id="186" name="Rectangle 47">
                <a:extLst>
                  <a:ext uri="{FF2B5EF4-FFF2-40B4-BE49-F238E27FC236}">
                    <a16:creationId xmlns:a16="http://schemas.microsoft.com/office/drawing/2014/main" id="{5AF77FAA-AAF3-DAC0-CB82-58BD4D4E5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854226"/>
                <a:ext cx="103188" cy="9207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7" name="Rectangle 48">
                <a:extLst>
                  <a:ext uri="{FF2B5EF4-FFF2-40B4-BE49-F238E27FC236}">
                    <a16:creationId xmlns:a16="http://schemas.microsoft.com/office/drawing/2014/main" id="{3BDE7B9D-91C2-A816-1944-5FFD35B21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800" y="2514501"/>
                <a:ext cx="71438" cy="21590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8" name="Rectangle 5">
                <a:extLst>
                  <a:ext uri="{FF2B5EF4-FFF2-40B4-BE49-F238E27FC236}">
                    <a16:creationId xmlns:a16="http://schemas.microsoft.com/office/drawing/2014/main" id="{B3BD5E7C-36E9-D8AB-7488-9FCDB382E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13" y="2379563"/>
                <a:ext cx="411162" cy="504825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</p:grpSp>
      <p:cxnSp>
        <p:nvCxnSpPr>
          <p:cNvPr id="213" name="Gewinkelte Verbindung 73">
            <a:extLst>
              <a:ext uri="{FF2B5EF4-FFF2-40B4-BE49-F238E27FC236}">
                <a16:creationId xmlns:a16="http://schemas.microsoft.com/office/drawing/2014/main" id="{04E083F7-4D7E-6586-0417-01888A6B9145}"/>
              </a:ext>
            </a:extLst>
          </p:cNvPr>
          <p:cNvCxnSpPr>
            <a:cxnSpLocks noChangeShapeType="1"/>
            <a:stCxn id="187" idx="3"/>
            <a:endCxn id="206" idx="1"/>
          </p:cNvCxnSpPr>
          <p:nvPr/>
        </p:nvCxnSpPr>
        <p:spPr bwMode="auto">
          <a:xfrm flipV="1">
            <a:off x="3017671" y="4104906"/>
            <a:ext cx="967915" cy="8122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7" name="Gewinkelte Verbindung 73">
            <a:extLst>
              <a:ext uri="{FF2B5EF4-FFF2-40B4-BE49-F238E27FC236}">
                <a16:creationId xmlns:a16="http://schemas.microsoft.com/office/drawing/2014/main" id="{34D04070-656B-6680-8F1F-416FB6EBEF98}"/>
              </a:ext>
            </a:extLst>
          </p:cNvPr>
          <p:cNvCxnSpPr>
            <a:cxnSpLocks noChangeShapeType="1"/>
            <a:stCxn id="172" idx="3"/>
            <a:endCxn id="204" idx="1"/>
          </p:cNvCxnSpPr>
          <p:nvPr/>
        </p:nvCxnSpPr>
        <p:spPr bwMode="auto">
          <a:xfrm rot="5400000" flipH="1" flipV="1">
            <a:off x="3179995" y="3485256"/>
            <a:ext cx="352584" cy="1264251"/>
          </a:xfrm>
          <a:prstGeom prst="bentConnector2">
            <a:avLst/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Gewinkelte Verbindung 73">
            <a:extLst>
              <a:ext uri="{FF2B5EF4-FFF2-40B4-BE49-F238E27FC236}">
                <a16:creationId xmlns:a16="http://schemas.microsoft.com/office/drawing/2014/main" id="{AF42B64A-257B-B94D-C6B6-1BD37A1A7CA8}"/>
              </a:ext>
            </a:extLst>
          </p:cNvPr>
          <p:cNvCxnSpPr>
            <a:cxnSpLocks noChangeShapeType="1"/>
            <a:stCxn id="182" idx="3"/>
            <a:endCxn id="203" idx="1"/>
          </p:cNvCxnSpPr>
          <p:nvPr/>
        </p:nvCxnSpPr>
        <p:spPr bwMode="auto">
          <a:xfrm rot="5400000" flipH="1" flipV="1">
            <a:off x="2984972" y="3201556"/>
            <a:ext cx="340246" cy="1655590"/>
          </a:xfrm>
          <a:prstGeom prst="bentConnector2">
            <a:avLst/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6" name="Gewinkelte Verbindung 73">
            <a:extLst>
              <a:ext uri="{FF2B5EF4-FFF2-40B4-BE49-F238E27FC236}">
                <a16:creationId xmlns:a16="http://schemas.microsoft.com/office/drawing/2014/main" id="{00A35ECA-1227-C9B0-42A1-8C8C0709AE62}"/>
              </a:ext>
            </a:extLst>
          </p:cNvPr>
          <p:cNvCxnSpPr>
            <a:cxnSpLocks noChangeShapeType="1"/>
            <a:stCxn id="167" idx="2"/>
            <a:endCxn id="202" idx="1"/>
          </p:cNvCxnSpPr>
          <p:nvPr/>
        </p:nvCxnSpPr>
        <p:spPr bwMode="auto">
          <a:xfrm flipV="1">
            <a:off x="1535650" y="3776496"/>
            <a:ext cx="2447303" cy="427698"/>
          </a:xfrm>
          <a:prstGeom prst="bentConnector3">
            <a:avLst>
              <a:gd name="adj1" fmla="val -1421"/>
            </a:avLst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Gewinkelte Verbindung 73">
            <a:extLst>
              <a:ext uri="{FF2B5EF4-FFF2-40B4-BE49-F238E27FC236}">
                <a16:creationId xmlns:a16="http://schemas.microsoft.com/office/drawing/2014/main" id="{51F386FD-43D0-76EE-A2C6-B65E0E6EC661}"/>
              </a:ext>
            </a:extLst>
          </p:cNvPr>
          <p:cNvCxnSpPr>
            <a:cxnSpLocks noChangeShapeType="1"/>
            <a:stCxn id="162" idx="3"/>
            <a:endCxn id="201" idx="1"/>
          </p:cNvCxnSpPr>
          <p:nvPr/>
        </p:nvCxnSpPr>
        <p:spPr bwMode="auto">
          <a:xfrm rot="5400000" flipH="1" flipV="1">
            <a:off x="2232036" y="2484663"/>
            <a:ext cx="533483" cy="2970328"/>
          </a:xfrm>
          <a:prstGeom prst="bentConnector2">
            <a:avLst/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Gewinkelte Verbindung 73">
            <a:extLst>
              <a:ext uri="{FF2B5EF4-FFF2-40B4-BE49-F238E27FC236}">
                <a16:creationId xmlns:a16="http://schemas.microsoft.com/office/drawing/2014/main" id="{8647787D-FB52-433F-6179-F548499C1273}"/>
              </a:ext>
            </a:extLst>
          </p:cNvPr>
          <p:cNvCxnSpPr>
            <a:cxnSpLocks noChangeShapeType="1"/>
            <a:stCxn id="157" idx="3"/>
            <a:endCxn id="200" idx="1"/>
          </p:cNvCxnSpPr>
          <p:nvPr/>
        </p:nvCxnSpPr>
        <p:spPr bwMode="auto">
          <a:xfrm rot="10800000" flipH="1">
            <a:off x="599261" y="3627431"/>
            <a:ext cx="3385842" cy="829913"/>
          </a:xfrm>
          <a:prstGeom prst="bentConnector3">
            <a:avLst>
              <a:gd name="adj1" fmla="val -6820"/>
            </a:avLst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" name="Gewinkelte Verbindung 73">
            <a:extLst>
              <a:ext uri="{FF2B5EF4-FFF2-40B4-BE49-F238E27FC236}">
                <a16:creationId xmlns:a16="http://schemas.microsoft.com/office/drawing/2014/main" id="{34814FF1-DCCD-A746-8AB5-AD521544B36C}"/>
              </a:ext>
            </a:extLst>
          </p:cNvPr>
          <p:cNvCxnSpPr>
            <a:cxnSpLocks noChangeShapeType="1"/>
            <a:stCxn id="177" idx="3"/>
            <a:endCxn id="199" idx="1"/>
          </p:cNvCxnSpPr>
          <p:nvPr/>
        </p:nvCxnSpPr>
        <p:spPr bwMode="auto">
          <a:xfrm rot="10800000" flipH="1">
            <a:off x="542775" y="3550785"/>
            <a:ext cx="3445105" cy="1350895"/>
          </a:xfrm>
          <a:prstGeom prst="bentConnector3">
            <a:avLst>
              <a:gd name="adj1" fmla="val -6668"/>
            </a:avLst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9" name="Textfeld 50">
            <a:extLst>
              <a:ext uri="{FF2B5EF4-FFF2-40B4-BE49-F238E27FC236}">
                <a16:creationId xmlns:a16="http://schemas.microsoft.com/office/drawing/2014/main" id="{C7400613-EAEF-2EBA-9334-7B4CD782C98F}"/>
              </a:ext>
            </a:extLst>
          </p:cNvPr>
          <p:cNvSpPr txBox="1"/>
          <p:nvPr/>
        </p:nvSpPr>
        <p:spPr>
          <a:xfrm>
            <a:off x="4435655" y="2755048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Front</a:t>
            </a:r>
          </a:p>
          <a:p>
            <a:r>
              <a:rPr lang="de-DE" sz="1100" dirty="0"/>
              <a:t>GPIO</a:t>
            </a:r>
          </a:p>
        </p:txBody>
      </p:sp>
      <p:sp>
        <p:nvSpPr>
          <p:cNvPr id="276" name="Rectangle: Rounded Corners 275">
            <a:extLst>
              <a:ext uri="{FF2B5EF4-FFF2-40B4-BE49-F238E27FC236}">
                <a16:creationId xmlns:a16="http://schemas.microsoft.com/office/drawing/2014/main" id="{CA2DECAA-9ED6-AA28-E7F7-9AE357AEBEDA}"/>
              </a:ext>
            </a:extLst>
          </p:cNvPr>
          <p:cNvSpPr/>
          <p:nvPr/>
        </p:nvSpPr>
        <p:spPr>
          <a:xfrm>
            <a:off x="3657600" y="5878665"/>
            <a:ext cx="843766" cy="26133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785C81B3-BB0B-FD63-FF06-1FFD88B83128}"/>
              </a:ext>
            </a:extLst>
          </p:cNvPr>
          <p:cNvSpPr txBox="1"/>
          <p:nvPr/>
        </p:nvSpPr>
        <p:spPr>
          <a:xfrm>
            <a:off x="3793177" y="5822829"/>
            <a:ext cx="61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PLC</a:t>
            </a:r>
            <a:endParaRPr lang="en-US" dirty="0"/>
          </a:p>
        </p:txBody>
      </p:sp>
      <p:sp>
        <p:nvSpPr>
          <p:cNvPr id="292" name="Trapezoid 291">
            <a:extLst>
              <a:ext uri="{FF2B5EF4-FFF2-40B4-BE49-F238E27FC236}">
                <a16:creationId xmlns:a16="http://schemas.microsoft.com/office/drawing/2014/main" id="{21D78CEC-B2F4-0D85-9EE9-A9BD5CB05C74}"/>
              </a:ext>
            </a:extLst>
          </p:cNvPr>
          <p:cNvSpPr/>
          <p:nvPr/>
        </p:nvSpPr>
        <p:spPr>
          <a:xfrm>
            <a:off x="2106187" y="3876810"/>
            <a:ext cx="151429" cy="155473"/>
          </a:xfrm>
          <a:prstGeom prst="trapezoid">
            <a:avLst/>
          </a:prstGeom>
          <a:solidFill>
            <a:srgbClr val="FFFF00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Gewinkelte Verbindung 73">
            <a:extLst>
              <a:ext uri="{FF2B5EF4-FFF2-40B4-BE49-F238E27FC236}">
                <a16:creationId xmlns:a16="http://schemas.microsoft.com/office/drawing/2014/main" id="{FCB83E61-1F09-2677-89EB-3C0D0F8EDAD8}"/>
              </a:ext>
            </a:extLst>
          </p:cNvPr>
          <p:cNvCxnSpPr>
            <a:cxnSpLocks noChangeShapeType="1"/>
            <a:stCxn id="13" idx="3"/>
            <a:endCxn id="289" idx="1"/>
          </p:cNvCxnSpPr>
          <p:nvPr/>
        </p:nvCxnSpPr>
        <p:spPr bwMode="auto">
          <a:xfrm rot="5400000" flipH="1" flipV="1">
            <a:off x="2777573" y="2554061"/>
            <a:ext cx="287070" cy="2125528"/>
          </a:xfrm>
          <a:prstGeom prst="bentConnector2">
            <a:avLst/>
          </a:prstGeom>
          <a:noFill/>
          <a:ln w="9525">
            <a:solidFill>
              <a:srgbClr val="000080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8" name="Picture 227" descr="A picture containing text, electronics, circuit">
            <a:extLst>
              <a:ext uri="{FF2B5EF4-FFF2-40B4-BE49-F238E27FC236}">
                <a16:creationId xmlns:a16="http://schemas.microsoft.com/office/drawing/2014/main" id="{195975EA-50E6-6A25-2051-3F8A751FBCB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271" y="5488671"/>
            <a:ext cx="732517" cy="312052"/>
          </a:xfrm>
          <a:prstGeom prst="rect">
            <a:avLst/>
          </a:prstGeom>
        </p:spPr>
      </p:pic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9178E6C0-E90E-940B-E55B-FA25BC136280}"/>
              </a:ext>
            </a:extLst>
          </p:cNvPr>
          <p:cNvCxnSpPr>
            <a:cxnSpLocks/>
          </p:cNvCxnSpPr>
          <p:nvPr/>
        </p:nvCxnSpPr>
        <p:spPr>
          <a:xfrm flipH="1" flipV="1">
            <a:off x="4389482" y="3651323"/>
            <a:ext cx="470186" cy="32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AC00A6DF-9505-4DC1-3D64-B1F70407AC01}"/>
              </a:ext>
            </a:extLst>
          </p:cNvPr>
          <p:cNvCxnSpPr>
            <a:cxnSpLocks/>
            <a:endCxn id="198" idx="3"/>
          </p:cNvCxnSpPr>
          <p:nvPr/>
        </p:nvCxnSpPr>
        <p:spPr>
          <a:xfrm flipH="1" flipV="1">
            <a:off x="4385274" y="3872336"/>
            <a:ext cx="488744" cy="29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DE28B9-9F4C-F161-0844-4D2CFF78993A}"/>
              </a:ext>
            </a:extLst>
          </p:cNvPr>
          <p:cNvGrpSpPr/>
          <p:nvPr/>
        </p:nvGrpSpPr>
        <p:grpSpPr>
          <a:xfrm>
            <a:off x="3950896" y="3365996"/>
            <a:ext cx="638303" cy="1107363"/>
            <a:chOff x="3950896" y="3365996"/>
            <a:chExt cx="638303" cy="1107363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699C380E-4635-48D1-0CBE-85B9B02DB129}"/>
                </a:ext>
              </a:extLst>
            </p:cNvPr>
            <p:cNvGrpSpPr/>
            <p:nvPr/>
          </p:nvGrpSpPr>
          <p:grpSpPr>
            <a:xfrm>
              <a:off x="3982890" y="3365996"/>
              <a:ext cx="405799" cy="827397"/>
              <a:chOff x="3977987" y="3368948"/>
              <a:chExt cx="405799" cy="827397"/>
            </a:xfrm>
          </p:grpSpPr>
          <p:sp>
            <p:nvSpPr>
              <p:cNvPr id="194" name="Rectangle: Rounded Corners 193">
                <a:extLst>
                  <a:ext uri="{FF2B5EF4-FFF2-40B4-BE49-F238E27FC236}">
                    <a16:creationId xmlns:a16="http://schemas.microsoft.com/office/drawing/2014/main" id="{86C0B312-FB1F-7A52-29F0-4BC2C2D3A14D}"/>
                  </a:ext>
                </a:extLst>
              </p:cNvPr>
              <p:cNvSpPr/>
              <p:nvPr/>
            </p:nvSpPr>
            <p:spPr>
              <a:xfrm>
                <a:off x="4029996" y="3368948"/>
                <a:ext cx="294189" cy="827397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26C586A-4280-15F6-4907-B06E1453D25F}"/>
                  </a:ext>
                </a:extLst>
              </p:cNvPr>
              <p:cNvSpPr/>
              <p:nvPr/>
            </p:nvSpPr>
            <p:spPr>
              <a:xfrm>
                <a:off x="4333570" y="3587980"/>
                <a:ext cx="50216" cy="13906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9F821F8D-217C-C50C-5C35-F914F30466F0}"/>
                  </a:ext>
                </a:extLst>
              </p:cNvPr>
              <p:cNvSpPr/>
              <p:nvPr/>
            </p:nvSpPr>
            <p:spPr>
              <a:xfrm>
                <a:off x="4330155" y="3805754"/>
                <a:ext cx="50216" cy="13906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68F40108-EB56-DD43-46A3-8C870E718838}"/>
                  </a:ext>
                </a:extLst>
              </p:cNvPr>
              <p:cNvSpPr/>
              <p:nvPr/>
            </p:nvSpPr>
            <p:spPr>
              <a:xfrm>
                <a:off x="3982978" y="3530876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87BAAEB7-4888-B927-ED54-A816F54BB112}"/>
                  </a:ext>
                </a:extLst>
              </p:cNvPr>
              <p:cNvSpPr/>
              <p:nvPr/>
            </p:nvSpPr>
            <p:spPr>
              <a:xfrm>
                <a:off x="3980200" y="3607522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6CAD9FC1-2965-7DEA-6D71-DE05D88A07F0}"/>
                  </a:ext>
                </a:extLst>
              </p:cNvPr>
              <p:cNvSpPr/>
              <p:nvPr/>
            </p:nvSpPr>
            <p:spPr>
              <a:xfrm>
                <a:off x="3979038" y="3683177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0F27DF00-2931-0770-CEAC-8F56C35FC8C9}"/>
                  </a:ext>
                </a:extLst>
              </p:cNvPr>
              <p:cNvSpPr/>
              <p:nvPr/>
            </p:nvSpPr>
            <p:spPr>
              <a:xfrm>
                <a:off x="3978050" y="3756588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EB6239DD-43D1-3716-5AE6-A43218574791}"/>
                  </a:ext>
                </a:extLst>
              </p:cNvPr>
              <p:cNvSpPr/>
              <p:nvPr/>
            </p:nvSpPr>
            <p:spPr>
              <a:xfrm>
                <a:off x="3977987" y="3839320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1357A26C-C056-C56F-3C19-8CA6216EEDF3}"/>
                  </a:ext>
                </a:extLst>
              </p:cNvPr>
              <p:cNvSpPr/>
              <p:nvPr/>
            </p:nvSpPr>
            <p:spPr>
              <a:xfrm>
                <a:off x="3983510" y="3921181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3971830A-B0F2-BC82-8599-A4752C3C4C25}"/>
                  </a:ext>
                </a:extLst>
              </p:cNvPr>
              <p:cNvSpPr/>
              <p:nvPr/>
            </p:nvSpPr>
            <p:spPr>
              <a:xfrm>
                <a:off x="3980201" y="3996220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A581F947-30D8-A0FB-DA87-91A3B5000227}"/>
                  </a:ext>
                </a:extLst>
              </p:cNvPr>
              <p:cNvSpPr/>
              <p:nvPr/>
            </p:nvSpPr>
            <p:spPr>
              <a:xfrm>
                <a:off x="3980683" y="4084998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C55467-8BB2-C49E-3358-C6C77098805D}"/>
                </a:ext>
              </a:extLst>
            </p:cNvPr>
            <p:cNvSpPr txBox="1"/>
            <p:nvPr/>
          </p:nvSpPr>
          <p:spPr>
            <a:xfrm>
              <a:off x="3950896" y="3621929"/>
              <a:ext cx="597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HUB</a:t>
              </a:r>
              <a:endParaRPr lang="en-US" sz="1200" dirty="0"/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6F545169-52AC-7319-EC07-EDACE27B2966}"/>
                </a:ext>
              </a:extLst>
            </p:cNvPr>
            <p:cNvSpPr/>
            <p:nvPr/>
          </p:nvSpPr>
          <p:spPr>
            <a:xfrm>
              <a:off x="3983872" y="3450430"/>
              <a:ext cx="45719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7" name="Picture 246" descr="Icon&#10;&#10;Description automatically generated">
              <a:extLst>
                <a:ext uri="{FF2B5EF4-FFF2-40B4-BE49-F238E27FC236}">
                  <a16:creationId xmlns:a16="http://schemas.microsoft.com/office/drawing/2014/main" id="{DC20AB57-2ABA-F0AF-53CD-BDD80D0BE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77572">
              <a:off x="4371242" y="4255402"/>
              <a:ext cx="217957" cy="217957"/>
            </a:xfrm>
            <a:prstGeom prst="rect">
              <a:avLst/>
            </a:prstGeom>
          </p:spPr>
        </p:pic>
        <p:cxnSp>
          <p:nvCxnSpPr>
            <p:cNvPr id="242" name="Gewinkelte Verbindung 73">
              <a:extLst>
                <a:ext uri="{FF2B5EF4-FFF2-40B4-BE49-F238E27FC236}">
                  <a16:creationId xmlns:a16="http://schemas.microsoft.com/office/drawing/2014/main" id="{99866C70-B4AB-316D-1156-9E6F557EDE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4308651" y="4147081"/>
              <a:ext cx="253829" cy="89309"/>
            </a:xfrm>
            <a:prstGeom prst="bentConnector3">
              <a:avLst>
                <a:gd name="adj1" fmla="val -8373"/>
              </a:avLst>
            </a:prstGeom>
            <a:noFill/>
            <a:ln w="3175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75FE8DAF-2172-8093-4FC0-B5AF1818C7B2}"/>
                </a:ext>
              </a:extLst>
            </p:cNvPr>
            <p:cNvSpPr/>
            <p:nvPr/>
          </p:nvSpPr>
          <p:spPr>
            <a:xfrm>
              <a:off x="4338951" y="4015399"/>
              <a:ext cx="45719" cy="4794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9" name="Textfeld 50">
            <a:extLst>
              <a:ext uri="{FF2B5EF4-FFF2-40B4-BE49-F238E27FC236}">
                <a16:creationId xmlns:a16="http://schemas.microsoft.com/office/drawing/2014/main" id="{00D31235-7244-24C2-8880-EB74E098702F}"/>
              </a:ext>
            </a:extLst>
          </p:cNvPr>
          <p:cNvSpPr txBox="1"/>
          <p:nvPr/>
        </p:nvSpPr>
        <p:spPr>
          <a:xfrm>
            <a:off x="4432717" y="4129123"/>
            <a:ext cx="58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265699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/>
        </p:nvGrpSpPr>
        <p:grpSpPr>
          <a:xfrm>
            <a:off x="486774" y="5418035"/>
            <a:ext cx="2390994" cy="623538"/>
            <a:chOff x="536575" y="3767138"/>
            <a:chExt cx="1655763" cy="431800"/>
          </a:xfrm>
        </p:grpSpPr>
        <p:sp>
          <p:nvSpPr>
            <p:cNvPr id="6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10" name="Titel 1"/>
          <p:cNvSpPr txBox="1">
            <a:spLocks/>
          </p:cNvSpPr>
          <p:nvPr/>
        </p:nvSpPr>
        <p:spPr bwMode="auto">
          <a:xfrm>
            <a:off x="919216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/>
              <a:t>Trigger  Front GPIO (Interface Card 1C)</a:t>
            </a:r>
            <a:endParaRPr lang="de-DE" dirty="0"/>
          </a:p>
        </p:txBody>
      </p:sp>
      <p:sp>
        <p:nvSpPr>
          <p:cNvPr id="11" name="Foliennummernplatzhalter 4"/>
          <p:cNvSpPr txBox="1">
            <a:spLocks/>
          </p:cNvSpPr>
          <p:nvPr/>
        </p:nvSpPr>
        <p:spPr>
          <a:xfrm>
            <a:off x="6999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grpSp>
        <p:nvGrpSpPr>
          <p:cNvPr id="24" name="Gruppieren 15"/>
          <p:cNvGrpSpPr>
            <a:grpSpLocks/>
          </p:cNvGrpSpPr>
          <p:nvPr/>
        </p:nvGrpSpPr>
        <p:grpSpPr bwMode="auto">
          <a:xfrm>
            <a:off x="1743387" y="4202423"/>
            <a:ext cx="330200" cy="517525"/>
            <a:chOff x="3563888" y="1851820"/>
            <a:chExt cx="329407" cy="517525"/>
          </a:xfrm>
        </p:grpSpPr>
        <p:sp>
          <p:nvSpPr>
            <p:cNvPr id="25" name="Ellipse 24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30" name="Gruppieren 29"/>
          <p:cNvGrpSpPr>
            <a:grpSpLocks noChangeAspect="1"/>
          </p:cNvGrpSpPr>
          <p:nvPr/>
        </p:nvGrpSpPr>
        <p:grpSpPr>
          <a:xfrm rot="20047697">
            <a:off x="2283402" y="4616423"/>
            <a:ext cx="904181" cy="500414"/>
            <a:chOff x="468313" y="2257326"/>
            <a:chExt cx="1336675" cy="739775"/>
          </a:xfrm>
        </p:grpSpPr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/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4269695" y="3067050"/>
            <a:ext cx="2569256" cy="1735679"/>
            <a:chOff x="4722633" y="3067050"/>
            <a:chExt cx="2569256" cy="1735679"/>
          </a:xfrm>
        </p:grpSpPr>
        <p:sp>
          <p:nvSpPr>
            <p:cNvPr id="4" name="Text Box 123"/>
            <p:cNvSpPr txBox="1">
              <a:spLocks noChangeArrowheads="1"/>
            </p:cNvSpPr>
            <p:nvPr/>
          </p:nvSpPr>
          <p:spPr bwMode="auto">
            <a:xfrm>
              <a:off x="5230839" y="3067050"/>
              <a:ext cx="2061050" cy="1735679"/>
            </a:xfrm>
            <a:prstGeom prst="rect">
              <a:avLst/>
            </a:prstGeom>
            <a:gradFill rotWithShape="1">
              <a:gsLst>
                <a:gs pos="0">
                  <a:srgbClr val="C9C9C9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de-DE" sz="1200"/>
                <a:t>Host PC</a:t>
              </a:r>
            </a:p>
          </p:txBody>
        </p:sp>
        <p:grpSp>
          <p:nvGrpSpPr>
            <p:cNvPr id="37" name="Gruppieren 36"/>
            <p:cNvGrpSpPr/>
            <p:nvPr/>
          </p:nvGrpSpPr>
          <p:grpSpPr>
            <a:xfrm>
              <a:off x="5034341" y="3176823"/>
              <a:ext cx="2140885" cy="1438275"/>
              <a:chOff x="5447435" y="2422389"/>
              <a:chExt cx="2140885" cy="1438275"/>
            </a:xfrm>
          </p:grpSpPr>
          <p:grpSp>
            <p:nvGrpSpPr>
              <p:cNvPr id="38" name="Gruppieren 37"/>
              <p:cNvGrpSpPr/>
              <p:nvPr/>
            </p:nvGrpSpPr>
            <p:grpSpPr>
              <a:xfrm>
                <a:off x="5447435" y="2422389"/>
                <a:ext cx="2140885" cy="1438275"/>
                <a:chOff x="6516521" y="2710805"/>
                <a:chExt cx="2140885" cy="1438275"/>
              </a:xfrm>
            </p:grpSpPr>
            <p:sp>
              <p:nvSpPr>
                <p:cNvPr id="41" name="Rectangle 64"/>
                <p:cNvSpPr>
                  <a:spLocks noChangeArrowheads="1"/>
                </p:cNvSpPr>
                <p:nvPr/>
              </p:nvSpPr>
              <p:spPr bwMode="auto">
                <a:xfrm>
                  <a:off x="6713346" y="3234445"/>
                  <a:ext cx="1944060" cy="70322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18000" rIns="36000" bIns="18000" anchor="t" anchorCtr="0"/>
                <a:lstStyle/>
                <a:p>
                  <a:pPr algn="r"/>
                  <a:endParaRPr lang="de-DE" sz="11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65"/>
                <p:cNvSpPr>
                  <a:spLocks noChangeArrowheads="1"/>
                </p:cNvSpPr>
                <p:nvPr/>
              </p:nvSpPr>
              <p:spPr bwMode="auto">
                <a:xfrm>
                  <a:off x="6920592" y="3938365"/>
                  <a:ext cx="127658" cy="108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3" name="Rectangle 66"/>
                <p:cNvSpPr>
                  <a:spLocks noChangeArrowheads="1"/>
                </p:cNvSpPr>
                <p:nvPr/>
              </p:nvSpPr>
              <p:spPr bwMode="auto">
                <a:xfrm>
                  <a:off x="7110498" y="3938365"/>
                  <a:ext cx="288000" cy="108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6660965" y="2710805"/>
                  <a:ext cx="52053" cy="1438275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5" name="Rectangle 69"/>
                <p:cNvSpPr>
                  <a:spLocks noChangeArrowheads="1"/>
                </p:cNvSpPr>
                <p:nvPr/>
              </p:nvSpPr>
              <p:spPr bwMode="auto">
                <a:xfrm>
                  <a:off x="6516521" y="2710805"/>
                  <a:ext cx="144445" cy="36538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7" name="Rectangle 71"/>
                <p:cNvSpPr>
                  <a:spLocks noChangeArrowheads="1"/>
                </p:cNvSpPr>
                <p:nvPr/>
              </p:nvSpPr>
              <p:spPr bwMode="auto">
                <a:xfrm>
                  <a:off x="6516521" y="3684774"/>
                  <a:ext cx="142857" cy="7544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49" name="Group 107"/>
                <p:cNvGrpSpPr>
                  <a:grpSpLocks/>
                </p:cNvGrpSpPr>
                <p:nvPr/>
              </p:nvGrpSpPr>
              <p:grpSpPr bwMode="auto">
                <a:xfrm>
                  <a:off x="7773491" y="3275459"/>
                  <a:ext cx="542925" cy="539750"/>
                  <a:chOff x="2018" y="1480"/>
                  <a:chExt cx="342" cy="340"/>
                </a:xfrm>
              </p:grpSpPr>
              <p:sp>
                <p:nvSpPr>
                  <p:cNvPr id="52" name="Line 1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0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3" name="Line 1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4" name="Line 1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2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5" name="Line 1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88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6" name="Line 1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11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7" name="Line 1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16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8" name="Line 1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42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59" name="Line 1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9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0" name="Line 1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95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1" name="Line 1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18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2" name="Line 11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66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3" name="Line 11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69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4" name="Line 12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18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5" name="Line 12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44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6" name="Line 12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5" y="176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7" name="Line 12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56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8" name="Line 12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5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69" name="Line 125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14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0" name="Line 126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4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1" name="Line 127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6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2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42" y="1503"/>
                    <a:ext cx="292" cy="29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>
                    <a:defPPr>
                      <a:defRPr lang="de-DE"/>
                    </a:defPPr>
                    <a:lvl1pPr eaLnBrk="1" hangingPunct="1">
                      <a:spcBef>
                        <a:spcPct val="50000"/>
                      </a:spcBef>
                      <a:defRPr sz="900"/>
                    </a:lvl1pPr>
                    <a:lvl2pPr marL="742950" indent="-285750" eaLnBrk="0" hangingPunct="0"/>
                    <a:lvl3pPr marL="1143000" indent="-228600" eaLnBrk="0" hangingPunct="0"/>
                    <a:lvl4pPr marL="1600200" indent="-228600" eaLnBrk="0" hangingPunct="0"/>
                    <a:lvl5pPr marL="2057400" indent="-228600" eaLnBrk="0" hangingPunct="0"/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lvl9pPr>
                  </a:lstStyle>
                  <a:p>
                    <a:r>
                      <a:rPr lang="de-DE" sz="1100" b="1" dirty="0"/>
                      <a:t>FPGA</a:t>
                    </a:r>
                  </a:p>
                </p:txBody>
              </p:sp>
              <p:sp>
                <p:nvSpPr>
                  <p:cNvPr id="73" name="Line 12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6" y="161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4" name="Line 13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6" y="163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5" name="Line 13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50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6" name="Line 13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53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7" name="Line 1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5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8" name="Line 1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79" name="Line 1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4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0" name="Line 1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90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1" name="Line 137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8" y="1561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2" name="Line 13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8" y="15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3" name="Line 13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9" y="150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4" name="Line 14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349" y="153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5" name="Line 14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739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6" name="Line 14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0" y="1765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7" name="Line 14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68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8" name="Line 14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031" y="1713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89" name="Line 1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0" name="Line 1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8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1" name="Line 1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0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2" name="Line 1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6" y="1797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3" name="Line 1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9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4" name="Line 1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15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5" name="Line 1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37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  <p:sp>
                <p:nvSpPr>
                  <p:cNvPr id="96" name="Line 1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3" y="1480"/>
                    <a:ext cx="0" cy="23"/>
                  </a:xfrm>
                  <a:prstGeom prst="line">
                    <a:avLst/>
                  </a:prstGeom>
                  <a:gradFill rotWithShape="1">
                    <a:gsLst>
                      <a:gs pos="0">
                        <a:srgbClr val="475E76"/>
                      </a:gs>
                      <a:gs pos="100000">
                        <a:srgbClr val="99CCFF"/>
                      </a:gs>
                    </a:gsLst>
                    <a:lin ang="2700000" scaled="1"/>
                  </a:gra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 anchorCtr="1"/>
                  <a:lstStyle/>
                  <a:p>
                    <a:pPr>
                      <a:spcBef>
                        <a:spcPct val="50000"/>
                      </a:spcBef>
                    </a:pPr>
                    <a:endParaRPr lang="de-DE" sz="900"/>
                  </a:p>
                </p:txBody>
              </p:sp>
            </p:grpSp>
          </p:grpSp>
          <p:cxnSp>
            <p:nvCxnSpPr>
              <p:cNvPr id="39" name="Gerade Verbindung mit Pfeil 38"/>
              <p:cNvCxnSpPr/>
              <p:nvPr/>
            </p:nvCxnSpPr>
            <p:spPr>
              <a:xfrm flipV="1">
                <a:off x="5696510" y="3428816"/>
                <a:ext cx="1016300" cy="1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miter lim="800000"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0" name="Rectangle 70"/>
              <p:cNvSpPr>
                <a:spLocks noChangeArrowheads="1"/>
              </p:cNvSpPr>
              <p:nvPr/>
            </p:nvSpPr>
            <p:spPr bwMode="auto">
              <a:xfrm>
                <a:off x="5517698" y="3007567"/>
                <a:ext cx="72594" cy="308157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97" name="Textfeld 96"/>
            <p:cNvSpPr txBox="1"/>
            <p:nvPr/>
          </p:nvSpPr>
          <p:spPr>
            <a:xfrm>
              <a:off x="4722633" y="3399659"/>
              <a:ext cx="543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/>
                <a:t>Front GPIO</a:t>
              </a:r>
              <a:endParaRPr lang="de-DE" sz="1100" dirty="0"/>
            </a:p>
          </p:txBody>
        </p:sp>
        <p:grpSp>
          <p:nvGrpSpPr>
            <p:cNvPr id="98" name="Gruppieren 71"/>
            <p:cNvGrpSpPr>
              <a:grpSpLocks/>
            </p:cNvGrpSpPr>
            <p:nvPr/>
          </p:nvGrpSpPr>
          <p:grpSpPr bwMode="auto">
            <a:xfrm>
              <a:off x="5275197" y="4595011"/>
              <a:ext cx="1778566" cy="117472"/>
              <a:chOff x="1090950" y="3479006"/>
              <a:chExt cx="1778168" cy="117154"/>
            </a:xfrm>
          </p:grpSpPr>
          <p:sp>
            <p:nvSpPr>
              <p:cNvPr id="99" name="Rectangle 172"/>
              <p:cNvSpPr>
                <a:spLocks noChangeArrowheads="1"/>
              </p:cNvSpPr>
              <p:nvPr/>
            </p:nvSpPr>
            <p:spPr bwMode="auto">
              <a:xfrm>
                <a:off x="1167160" y="3479006"/>
                <a:ext cx="649288" cy="71438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Rectangle 173"/>
              <p:cNvSpPr>
                <a:spLocks noChangeArrowheads="1"/>
              </p:cNvSpPr>
              <p:nvPr/>
            </p:nvSpPr>
            <p:spPr bwMode="auto">
              <a:xfrm>
                <a:off x="1090950" y="3550441"/>
                <a:ext cx="1778168" cy="45719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101" name="Textfeld 100"/>
          <p:cNvSpPr txBox="1"/>
          <p:nvPr/>
        </p:nvSpPr>
        <p:spPr>
          <a:xfrm>
            <a:off x="501410" y="3617916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102" name="Textfeld 101"/>
          <p:cNvSpPr txBox="1"/>
          <p:nvPr/>
        </p:nvSpPr>
        <p:spPr>
          <a:xfrm>
            <a:off x="2935536" y="3939823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103" name="Textfeld 102"/>
          <p:cNvSpPr txBox="1"/>
          <p:nvPr/>
        </p:nvSpPr>
        <p:spPr>
          <a:xfrm>
            <a:off x="3284486" y="4612837"/>
            <a:ext cx="9001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/>
              <a:t>Connection to camera </a:t>
            </a:r>
            <a:br>
              <a:rPr lang="de-DE" sz="1100"/>
            </a:br>
            <a:endParaRPr lang="de-DE" sz="1100" dirty="0"/>
          </a:p>
        </p:txBody>
      </p:sp>
      <p:cxnSp>
        <p:nvCxnSpPr>
          <p:cNvPr id="29" name="Gewinkelte Verbindung 73"/>
          <p:cNvCxnSpPr>
            <a:cxnSpLocks noChangeShapeType="1"/>
            <a:stCxn id="32" idx="3"/>
          </p:cNvCxnSpPr>
          <p:nvPr/>
        </p:nvCxnSpPr>
        <p:spPr bwMode="auto">
          <a:xfrm flipV="1">
            <a:off x="3222868" y="4190781"/>
            <a:ext cx="1358535" cy="644766"/>
          </a:xfrm>
          <a:prstGeom prst="bentConnector3">
            <a:avLst>
              <a:gd name="adj1" fmla="val 66827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winkelte Verbindung 73"/>
          <p:cNvCxnSpPr>
            <a:cxnSpLocks noChangeShapeType="1"/>
            <a:stCxn id="27" idx="0"/>
          </p:cNvCxnSpPr>
          <p:nvPr/>
        </p:nvCxnSpPr>
        <p:spPr bwMode="auto">
          <a:xfrm rot="5400000" flipH="1" flipV="1">
            <a:off x="3150903" y="2730046"/>
            <a:ext cx="229962" cy="2714793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winkelte Verbindung 73"/>
          <p:cNvCxnSpPr>
            <a:cxnSpLocks noChangeShapeType="1"/>
            <a:stCxn id="6" idx="1"/>
          </p:cNvCxnSpPr>
          <p:nvPr/>
        </p:nvCxnSpPr>
        <p:spPr bwMode="auto">
          <a:xfrm rot="10800000" flipH="1">
            <a:off x="486774" y="3847048"/>
            <a:ext cx="4145046" cy="1882757"/>
          </a:xfrm>
          <a:prstGeom prst="bentConnector3">
            <a:avLst>
              <a:gd name="adj1" fmla="val -5515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Gerade Verbindung mit Pfeil 103"/>
          <p:cNvCxnSpPr/>
          <p:nvPr/>
        </p:nvCxnSpPr>
        <p:spPr>
          <a:xfrm flipV="1">
            <a:off x="4796652" y="3955882"/>
            <a:ext cx="1016300" cy="1"/>
          </a:xfrm>
          <a:prstGeom prst="straightConnector1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Gerade Verbindung mit Pfeil 104"/>
          <p:cNvCxnSpPr/>
          <p:nvPr/>
        </p:nvCxnSpPr>
        <p:spPr>
          <a:xfrm flipV="1">
            <a:off x="4820953" y="3859400"/>
            <a:ext cx="1016300" cy="1"/>
          </a:xfrm>
          <a:prstGeom prst="straightConnector1">
            <a:avLst/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97106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ylinder 8"/>
          <p:cNvSpPr/>
          <p:nvPr/>
        </p:nvSpPr>
        <p:spPr>
          <a:xfrm>
            <a:off x="3635896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2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2">
                    <a:lumMod val="50000"/>
                  </a:schemeClr>
                </a:solidFill>
              </a:rPr>
              <a:t> 2</a:t>
            </a:r>
          </a:p>
        </p:txBody>
      </p:sp>
      <p:sp>
        <p:nvSpPr>
          <p:cNvPr id="10" name="Zylinder 9"/>
          <p:cNvSpPr/>
          <p:nvPr/>
        </p:nvSpPr>
        <p:spPr>
          <a:xfrm>
            <a:off x="2411760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1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1">
                    <a:lumMod val="50000"/>
                  </a:schemeClr>
                </a:solidFill>
              </a:rPr>
              <a:t> 1</a:t>
            </a:r>
          </a:p>
        </p:txBody>
      </p:sp>
      <p:cxnSp>
        <p:nvCxnSpPr>
          <p:cNvPr id="11" name="Gewinkelte Verbindung 73"/>
          <p:cNvCxnSpPr>
            <a:cxnSpLocks noChangeShapeType="1"/>
            <a:stCxn id="145" idx="3"/>
          </p:cNvCxnSpPr>
          <p:nvPr/>
        </p:nvCxnSpPr>
        <p:spPr bwMode="auto">
          <a:xfrm flipV="1">
            <a:off x="4534268" y="1400175"/>
            <a:ext cx="333007" cy="1316418"/>
          </a:xfrm>
          <a:prstGeom prst="bentConnector2">
            <a:avLst/>
          </a:prstGeom>
          <a:noFill/>
          <a:ln w="31750">
            <a:solidFill>
              <a:srgbClr val="77933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uppieren 15"/>
          <p:cNvGrpSpPr>
            <a:grpSpLocks/>
          </p:cNvGrpSpPr>
          <p:nvPr/>
        </p:nvGrpSpPr>
        <p:grpSpPr bwMode="auto">
          <a:xfrm rot="16200000">
            <a:off x="2092425" y="2861121"/>
            <a:ext cx="330200" cy="517525"/>
            <a:chOff x="3563888" y="1851820"/>
            <a:chExt cx="329407" cy="517525"/>
          </a:xfrm>
        </p:grpSpPr>
        <p:sp>
          <p:nvSpPr>
            <p:cNvPr id="150" name="Ellipse 149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1" name="Rechteck 150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2" name="Rechteck 151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3" name="Gruppieren 15"/>
          <p:cNvGrpSpPr>
            <a:grpSpLocks/>
          </p:cNvGrpSpPr>
          <p:nvPr/>
        </p:nvGrpSpPr>
        <p:grpSpPr bwMode="auto">
          <a:xfrm rot="5400000">
            <a:off x="2776654" y="2861121"/>
            <a:ext cx="330200" cy="517525"/>
            <a:chOff x="3563888" y="1851820"/>
            <a:chExt cx="329407" cy="517525"/>
          </a:xfrm>
        </p:grpSpPr>
        <p:sp>
          <p:nvSpPr>
            <p:cNvPr id="147" name="Ellipse 146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8" name="Rechteck 147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9" name="Rechteck 148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4" name="Freihandform 13"/>
          <p:cNvSpPr/>
          <p:nvPr/>
        </p:nvSpPr>
        <p:spPr>
          <a:xfrm>
            <a:off x="467544" y="3457629"/>
            <a:ext cx="2933039" cy="1464490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  <a:gd name="connsiteX0" fmla="*/ 0 w 2247112"/>
              <a:gd name="connsiteY0" fmla="*/ 70346 h 1020018"/>
              <a:gd name="connsiteX1" fmla="*/ 1524000 w 2247112"/>
              <a:gd name="connsiteY1" fmla="*/ 70346 h 1020018"/>
              <a:gd name="connsiteX2" fmla="*/ 2247112 w 2247112"/>
              <a:gd name="connsiteY2" fmla="*/ 1020018 h 1020018"/>
              <a:gd name="connsiteX0" fmla="*/ 0 w 2423073"/>
              <a:gd name="connsiteY0" fmla="*/ 70346 h 1020018"/>
              <a:gd name="connsiteX1" fmla="*/ 1524000 w 2423073"/>
              <a:gd name="connsiteY1" fmla="*/ 70346 h 1020018"/>
              <a:gd name="connsiteX2" fmla="*/ 2247112 w 2423073"/>
              <a:gd name="connsiteY2" fmla="*/ 1020018 h 1020018"/>
              <a:gd name="connsiteX0" fmla="*/ 0 w 2426948"/>
              <a:gd name="connsiteY0" fmla="*/ 0 h 949672"/>
              <a:gd name="connsiteX1" fmla="*/ 1524000 w 2426948"/>
              <a:gd name="connsiteY1" fmla="*/ 0 h 949672"/>
              <a:gd name="connsiteX2" fmla="*/ 2247112 w 2426948"/>
              <a:gd name="connsiteY2" fmla="*/ 949672 h 949672"/>
              <a:gd name="connsiteX0" fmla="*/ 0 w 2494116"/>
              <a:gd name="connsiteY0" fmla="*/ 0 h 949672"/>
              <a:gd name="connsiteX1" fmla="*/ 1524000 w 2494116"/>
              <a:gd name="connsiteY1" fmla="*/ 0 h 949672"/>
              <a:gd name="connsiteX2" fmla="*/ 2247112 w 2494116"/>
              <a:gd name="connsiteY2" fmla="*/ 949672 h 949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4116" h="949672">
                <a:moveTo>
                  <a:pt x="0" y="0"/>
                </a:moveTo>
                <a:lnTo>
                  <a:pt x="1524000" y="0"/>
                </a:lnTo>
                <a:cubicBezTo>
                  <a:pt x="1930917" y="3863"/>
                  <a:pt x="2964646" y="134472"/>
                  <a:pt x="2247112" y="949672"/>
                </a:cubicBezTo>
              </a:path>
            </a:pathLst>
          </a:cu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reihandform 14"/>
          <p:cNvSpPr/>
          <p:nvPr/>
        </p:nvSpPr>
        <p:spPr>
          <a:xfrm>
            <a:off x="539552" y="3457477"/>
            <a:ext cx="3528392" cy="1483691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375" h="962123">
                <a:moveTo>
                  <a:pt x="0" y="98"/>
                </a:moveTo>
                <a:lnTo>
                  <a:pt x="1524000" y="98"/>
                </a:lnTo>
                <a:cubicBezTo>
                  <a:pt x="1652587" y="-1490"/>
                  <a:pt x="2608263" y="4861"/>
                  <a:pt x="3000375" y="962123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 rot="19356829">
            <a:off x="3416307" y="2976901"/>
            <a:ext cx="1336672" cy="504054"/>
            <a:chOff x="466728" y="1412777"/>
            <a:chExt cx="1336672" cy="504054"/>
          </a:xfrm>
        </p:grpSpPr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876300" y="1412777"/>
              <a:ext cx="823913" cy="5040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Air Valve</a:t>
              </a:r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700213" y="14846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6" name="Rectangle 5"/>
            <p:cNvSpPr>
              <a:spLocks noChangeArrowheads="1"/>
            </p:cNvSpPr>
            <p:nvPr/>
          </p:nvSpPr>
          <p:spPr bwMode="auto">
            <a:xfrm>
              <a:off x="466728" y="1510683"/>
              <a:ext cx="411162" cy="327305"/>
            </a:xfrm>
            <a:custGeom>
              <a:avLst/>
              <a:gdLst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504826 h 504826"/>
                <a:gd name="connsiteX4" fmla="*/ 0 w 411162"/>
                <a:gd name="connsiteY4" fmla="*/ 0 h 504826"/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0 w 411162"/>
                <a:gd name="connsiteY4" fmla="*/ 0 h 504826"/>
                <a:gd name="connsiteX0" fmla="*/ 9525 w 411162"/>
                <a:gd name="connsiteY0" fmla="*/ 11430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9525 w 411162"/>
                <a:gd name="connsiteY4" fmla="*/ 114300 h 5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62" h="504826">
                  <a:moveTo>
                    <a:pt x="9525" y="114300"/>
                  </a:moveTo>
                  <a:lnTo>
                    <a:pt x="411162" y="0"/>
                  </a:lnTo>
                  <a:lnTo>
                    <a:pt x="411162" y="504826"/>
                  </a:lnTo>
                  <a:lnTo>
                    <a:pt x="0" y="390526"/>
                  </a:lnTo>
                  <a:lnTo>
                    <a:pt x="9525" y="114300"/>
                  </a:lnTo>
                  <a:close/>
                </a:path>
              </a:pathLst>
            </a:cu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17" name="Gewinkelte Verbindung 73"/>
          <p:cNvCxnSpPr>
            <a:cxnSpLocks noChangeShapeType="1"/>
            <a:stCxn id="149" idx="0"/>
          </p:cNvCxnSpPr>
          <p:nvPr/>
        </p:nvCxnSpPr>
        <p:spPr bwMode="auto">
          <a:xfrm flipV="1">
            <a:off x="3200517" y="1314450"/>
            <a:ext cx="247533" cy="1805434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winkelte Verbindung 73"/>
          <p:cNvCxnSpPr>
            <a:cxnSpLocks noChangeShapeType="1"/>
            <a:stCxn id="152" idx="0"/>
          </p:cNvCxnSpPr>
          <p:nvPr/>
        </p:nvCxnSpPr>
        <p:spPr bwMode="auto">
          <a:xfrm rot="10800000" flipH="1">
            <a:off x="1998763" y="1314451"/>
            <a:ext cx="3440012" cy="1805433"/>
          </a:xfrm>
          <a:prstGeom prst="bentConnector3">
            <a:avLst>
              <a:gd name="adj1" fmla="val -7199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winkelte Verbindung 73"/>
          <p:cNvCxnSpPr>
            <a:cxnSpLocks noChangeShapeType="1"/>
            <a:stCxn id="141" idx="3"/>
            <a:endCxn id="36" idx="1"/>
          </p:cNvCxnSpPr>
          <p:nvPr/>
        </p:nvCxnSpPr>
        <p:spPr bwMode="auto">
          <a:xfrm rot="16200000" flipH="1">
            <a:off x="3925472" y="436313"/>
            <a:ext cx="457181" cy="2672451"/>
          </a:xfrm>
          <a:prstGeom prst="bentConnector4">
            <a:avLst>
              <a:gd name="adj1" fmla="val -150006"/>
              <a:gd name="adj2" fmla="val 65934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19"/>
          <p:cNvCxnSpPr>
            <a:stCxn id="143" idx="1"/>
          </p:cNvCxnSpPr>
          <p:nvPr/>
        </p:nvCxnSpPr>
        <p:spPr>
          <a:xfrm>
            <a:off x="2597365" y="2880623"/>
            <a:ext cx="13476" cy="5859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 rot="16200000">
            <a:off x="1924265" y="1842398"/>
            <a:ext cx="1336675" cy="739775"/>
            <a:chOff x="466725" y="1412776"/>
            <a:chExt cx="1336675" cy="739775"/>
          </a:xfrm>
        </p:grpSpPr>
        <p:sp>
          <p:nvSpPr>
            <p:cNvPr id="140" name="Rectangle 5"/>
            <p:cNvSpPr>
              <a:spLocks noChangeArrowheads="1"/>
            </p:cNvSpPr>
            <p:nvPr/>
          </p:nvSpPr>
          <p:spPr bwMode="auto">
            <a:xfrm>
              <a:off x="876300" y="1412776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/>
                <a:t>Line Scan</a:t>
              </a:r>
              <a:endParaRPr lang="en-US" sz="1100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Camera </a:t>
              </a:r>
            </a:p>
          </p:txBody>
        </p:sp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1700213" y="196186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2" name="Rectangle 48"/>
            <p:cNvSpPr>
              <a:spLocks noChangeArrowheads="1"/>
            </p:cNvSpPr>
            <p:nvPr/>
          </p:nvSpPr>
          <p:spPr bwMode="auto">
            <a:xfrm>
              <a:off x="1700213" y="166995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3" name="Rectangle 5"/>
            <p:cNvSpPr>
              <a:spLocks noChangeArrowheads="1"/>
            </p:cNvSpPr>
            <p:nvPr/>
          </p:nvSpPr>
          <p:spPr bwMode="auto">
            <a:xfrm>
              <a:off x="466725" y="153501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67545" y="3529459"/>
            <a:ext cx="2294400" cy="431800"/>
            <a:chOff x="467545" y="3529459"/>
            <a:chExt cx="2294400" cy="431800"/>
          </a:xfrm>
        </p:grpSpPr>
        <p:sp>
          <p:nvSpPr>
            <p:cNvPr id="136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39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27" name="Gerade Verbindung mit Pfeil 26"/>
          <p:cNvCxnSpPr/>
          <p:nvPr/>
        </p:nvCxnSpPr>
        <p:spPr>
          <a:xfrm>
            <a:off x="2610841" y="3284984"/>
            <a:ext cx="849188" cy="43672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116536" y="3356992"/>
            <a:ext cx="23132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b="1" dirty="0" err="1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de-DE" b="1" dirty="0" err="1">
                <a:solidFill>
                  <a:schemeClr val="tx1"/>
                </a:solidFill>
              </a:rPr>
              <a:t>t</a:t>
            </a:r>
            <a:endParaRPr lang="de-DE" b="1" dirty="0">
              <a:solidFill>
                <a:schemeClr val="tx1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3044528" y="3668262"/>
            <a:ext cx="495397" cy="406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uppieren 171"/>
          <p:cNvGrpSpPr/>
          <p:nvPr/>
        </p:nvGrpSpPr>
        <p:grpSpPr>
          <a:xfrm>
            <a:off x="5418860" y="-809782"/>
            <a:ext cx="2159935" cy="3228615"/>
            <a:chOff x="5447435" y="632049"/>
            <a:chExt cx="2159935" cy="3228615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447435" y="632049"/>
              <a:ext cx="2159935" cy="3228615"/>
              <a:chOff x="6516521" y="920465"/>
              <a:chExt cx="2159935" cy="3228615"/>
            </a:xfrm>
          </p:grpSpPr>
          <p:sp>
            <p:nvSpPr>
              <p:cNvPr id="30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 b="1">
                    <a:solidFill>
                      <a:schemeClr val="bg1"/>
                    </a:solidFill>
                  </a:rPr>
                  <a:t>Marathon AF2</a:t>
                </a:r>
                <a:endParaRPr lang="de-DE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Rectangle 70"/>
              <p:cNvSpPr>
                <a:spLocks noChangeArrowheads="1"/>
              </p:cNvSpPr>
              <p:nvPr/>
            </p:nvSpPr>
            <p:spPr bwMode="auto">
              <a:xfrm>
                <a:off x="6587950" y="335231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Rectangle 71"/>
              <p:cNvSpPr>
                <a:spLocks noChangeArrowheads="1"/>
              </p:cNvSpPr>
              <p:nvPr/>
            </p:nvSpPr>
            <p:spPr bwMode="auto">
              <a:xfrm>
                <a:off x="6587950" y="362255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6930076" y="902208"/>
                <a:ext cx="0" cy="3651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grpSp>
            <p:nvGrpSpPr>
              <p:cNvPr id="39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44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5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6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8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9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0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1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2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3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4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5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6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7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8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9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0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1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2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3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4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65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6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7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8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9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0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1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2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3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4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5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6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7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8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9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0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1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2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3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4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5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6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7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8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42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6759672" y="3013860"/>
                <a:ext cx="994299" cy="417251"/>
              </a:xfrm>
              <a:prstGeom prst="bentConnector3">
                <a:avLst>
                  <a:gd name="adj1" fmla="val 50000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3" name="Textfeld 42"/>
              <p:cNvSpPr txBox="1"/>
              <p:nvPr/>
            </p:nvSpPr>
            <p:spPr>
              <a:xfrm>
                <a:off x="6900267" y="2495051"/>
                <a:ext cx="5439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GPIO</a:t>
                </a:r>
              </a:p>
            </p:txBody>
          </p:sp>
        </p:grpSp>
        <p:cxnSp>
          <p:nvCxnSpPr>
            <p:cNvPr id="162" name="Gerade Verbindung mit Pfeil 161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4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5" name="Textfeld 164"/>
          <p:cNvSpPr txBox="1"/>
          <p:nvPr/>
        </p:nvSpPr>
        <p:spPr>
          <a:xfrm>
            <a:off x="5024811" y="7642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cxnSp>
        <p:nvCxnSpPr>
          <p:cNvPr id="187" name="Gewinkelte Verbindung 73"/>
          <p:cNvCxnSpPr>
            <a:cxnSpLocks noChangeShapeType="1"/>
          </p:cNvCxnSpPr>
          <p:nvPr/>
        </p:nvCxnSpPr>
        <p:spPr bwMode="auto">
          <a:xfrm flipV="1">
            <a:off x="482161" y="1209675"/>
            <a:ext cx="4985189" cy="2542005"/>
          </a:xfrm>
          <a:prstGeom prst="bentConnector3">
            <a:avLst>
              <a:gd name="adj1" fmla="val -3690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Gerade Verbindung mit Pfeil 198"/>
          <p:cNvCxnSpPr/>
          <p:nvPr/>
        </p:nvCxnSpPr>
        <p:spPr>
          <a:xfrm flipH="1">
            <a:off x="4856085" y="1406000"/>
            <a:ext cx="585927" cy="1"/>
          </a:xfrm>
          <a:prstGeom prst="straightConnector1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2" name="Textfeld 201"/>
          <p:cNvSpPr txBox="1"/>
          <p:nvPr/>
        </p:nvSpPr>
        <p:spPr>
          <a:xfrm>
            <a:off x="4838565" y="1379072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Control</a:t>
            </a:r>
            <a:endParaRPr lang="de-DE" sz="1100" dirty="0">
              <a:solidFill>
                <a:srgbClr val="77933C"/>
              </a:solidFill>
            </a:endParaRPr>
          </a:p>
        </p:txBody>
      </p:sp>
      <p:sp>
        <p:nvSpPr>
          <p:cNvPr id="209" name="Textfeld 208"/>
          <p:cNvSpPr txBox="1"/>
          <p:nvPr/>
        </p:nvSpPr>
        <p:spPr>
          <a:xfrm>
            <a:off x="1076930" y="255036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Lighting</a:t>
            </a:r>
            <a:endParaRPr lang="de-DE" sz="1100" dirty="0">
              <a:solidFill>
                <a:srgbClr val="77933C"/>
              </a:solidFill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2948361" y="811919"/>
            <a:ext cx="1556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/Cam Triger</a:t>
            </a:r>
            <a:endParaRPr lang="de-DE" sz="1100" dirty="0"/>
          </a:p>
        </p:txBody>
      </p:sp>
      <p:sp>
        <p:nvSpPr>
          <p:cNvPr id="115" name="Textfeld 114"/>
          <p:cNvSpPr txBox="1"/>
          <p:nvPr/>
        </p:nvSpPr>
        <p:spPr>
          <a:xfrm>
            <a:off x="381605" y="96921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Encoder</a:t>
            </a:r>
            <a:endParaRPr lang="de-DE" sz="1100" dirty="0">
              <a:solidFill>
                <a:srgbClr val="779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ylinder 8"/>
          <p:cNvSpPr/>
          <p:nvPr/>
        </p:nvSpPr>
        <p:spPr>
          <a:xfrm>
            <a:off x="3635896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2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2">
                    <a:lumMod val="50000"/>
                  </a:schemeClr>
                </a:solidFill>
              </a:rPr>
              <a:t> 2</a:t>
            </a:r>
          </a:p>
        </p:txBody>
      </p:sp>
      <p:sp>
        <p:nvSpPr>
          <p:cNvPr id="10" name="Zylinder 9"/>
          <p:cNvSpPr/>
          <p:nvPr/>
        </p:nvSpPr>
        <p:spPr>
          <a:xfrm>
            <a:off x="2411760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1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1">
                    <a:lumMod val="50000"/>
                  </a:schemeClr>
                </a:solidFill>
              </a:rPr>
              <a:t> 1</a:t>
            </a:r>
          </a:p>
        </p:txBody>
      </p:sp>
      <p:cxnSp>
        <p:nvCxnSpPr>
          <p:cNvPr id="11" name="Gewinkelte Verbindung 73"/>
          <p:cNvCxnSpPr>
            <a:cxnSpLocks noChangeShapeType="1"/>
            <a:stCxn id="145" idx="3"/>
          </p:cNvCxnSpPr>
          <p:nvPr/>
        </p:nvCxnSpPr>
        <p:spPr bwMode="auto">
          <a:xfrm flipV="1">
            <a:off x="4534268" y="1400175"/>
            <a:ext cx="333007" cy="1316418"/>
          </a:xfrm>
          <a:prstGeom prst="bentConnector2">
            <a:avLst/>
          </a:prstGeom>
          <a:noFill/>
          <a:ln w="31750">
            <a:solidFill>
              <a:srgbClr val="0066C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uppieren 15"/>
          <p:cNvGrpSpPr>
            <a:grpSpLocks/>
          </p:cNvGrpSpPr>
          <p:nvPr/>
        </p:nvGrpSpPr>
        <p:grpSpPr bwMode="auto">
          <a:xfrm rot="16200000">
            <a:off x="2092425" y="2861121"/>
            <a:ext cx="330200" cy="517525"/>
            <a:chOff x="3563888" y="1851820"/>
            <a:chExt cx="329407" cy="517525"/>
          </a:xfrm>
        </p:grpSpPr>
        <p:sp>
          <p:nvSpPr>
            <p:cNvPr id="150" name="Ellipse 149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1" name="Rechteck 150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2" name="Rechteck 151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3" name="Gruppieren 15"/>
          <p:cNvGrpSpPr>
            <a:grpSpLocks/>
          </p:cNvGrpSpPr>
          <p:nvPr/>
        </p:nvGrpSpPr>
        <p:grpSpPr bwMode="auto">
          <a:xfrm rot="5400000">
            <a:off x="2776654" y="2861121"/>
            <a:ext cx="330200" cy="517525"/>
            <a:chOff x="3563888" y="1851820"/>
            <a:chExt cx="329407" cy="517525"/>
          </a:xfrm>
        </p:grpSpPr>
        <p:sp>
          <p:nvSpPr>
            <p:cNvPr id="147" name="Ellipse 146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8" name="Rechteck 147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9" name="Rechteck 148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4" name="Freihandform 13"/>
          <p:cNvSpPr/>
          <p:nvPr/>
        </p:nvSpPr>
        <p:spPr>
          <a:xfrm>
            <a:off x="467544" y="3457629"/>
            <a:ext cx="2933039" cy="1464490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  <a:gd name="connsiteX0" fmla="*/ 0 w 2247112"/>
              <a:gd name="connsiteY0" fmla="*/ 70346 h 1020018"/>
              <a:gd name="connsiteX1" fmla="*/ 1524000 w 2247112"/>
              <a:gd name="connsiteY1" fmla="*/ 70346 h 1020018"/>
              <a:gd name="connsiteX2" fmla="*/ 2247112 w 2247112"/>
              <a:gd name="connsiteY2" fmla="*/ 1020018 h 1020018"/>
              <a:gd name="connsiteX0" fmla="*/ 0 w 2423073"/>
              <a:gd name="connsiteY0" fmla="*/ 70346 h 1020018"/>
              <a:gd name="connsiteX1" fmla="*/ 1524000 w 2423073"/>
              <a:gd name="connsiteY1" fmla="*/ 70346 h 1020018"/>
              <a:gd name="connsiteX2" fmla="*/ 2247112 w 2423073"/>
              <a:gd name="connsiteY2" fmla="*/ 1020018 h 1020018"/>
              <a:gd name="connsiteX0" fmla="*/ 0 w 2426948"/>
              <a:gd name="connsiteY0" fmla="*/ 0 h 949672"/>
              <a:gd name="connsiteX1" fmla="*/ 1524000 w 2426948"/>
              <a:gd name="connsiteY1" fmla="*/ 0 h 949672"/>
              <a:gd name="connsiteX2" fmla="*/ 2247112 w 2426948"/>
              <a:gd name="connsiteY2" fmla="*/ 949672 h 949672"/>
              <a:gd name="connsiteX0" fmla="*/ 0 w 2494116"/>
              <a:gd name="connsiteY0" fmla="*/ 0 h 949672"/>
              <a:gd name="connsiteX1" fmla="*/ 1524000 w 2494116"/>
              <a:gd name="connsiteY1" fmla="*/ 0 h 949672"/>
              <a:gd name="connsiteX2" fmla="*/ 2247112 w 2494116"/>
              <a:gd name="connsiteY2" fmla="*/ 949672 h 949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4116" h="949672">
                <a:moveTo>
                  <a:pt x="0" y="0"/>
                </a:moveTo>
                <a:lnTo>
                  <a:pt x="1524000" y="0"/>
                </a:lnTo>
                <a:cubicBezTo>
                  <a:pt x="1930917" y="3863"/>
                  <a:pt x="2964646" y="134472"/>
                  <a:pt x="2247112" y="949672"/>
                </a:cubicBezTo>
              </a:path>
            </a:pathLst>
          </a:cu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reihandform 14"/>
          <p:cNvSpPr/>
          <p:nvPr/>
        </p:nvSpPr>
        <p:spPr>
          <a:xfrm>
            <a:off x="539552" y="3457477"/>
            <a:ext cx="3528392" cy="1483691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375" h="962123">
                <a:moveTo>
                  <a:pt x="0" y="98"/>
                </a:moveTo>
                <a:lnTo>
                  <a:pt x="1524000" y="98"/>
                </a:lnTo>
                <a:cubicBezTo>
                  <a:pt x="1652587" y="-1490"/>
                  <a:pt x="2608263" y="4861"/>
                  <a:pt x="3000375" y="962123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 rot="19356829">
            <a:off x="3416307" y="2976901"/>
            <a:ext cx="1336672" cy="504054"/>
            <a:chOff x="466728" y="1412777"/>
            <a:chExt cx="1336672" cy="504054"/>
          </a:xfrm>
        </p:grpSpPr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876300" y="1412777"/>
              <a:ext cx="823913" cy="5040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Air Valve</a:t>
              </a:r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700213" y="14846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6" name="Rectangle 5"/>
            <p:cNvSpPr>
              <a:spLocks noChangeArrowheads="1"/>
            </p:cNvSpPr>
            <p:nvPr/>
          </p:nvSpPr>
          <p:spPr bwMode="auto">
            <a:xfrm>
              <a:off x="466728" y="1510683"/>
              <a:ext cx="411162" cy="327305"/>
            </a:xfrm>
            <a:custGeom>
              <a:avLst/>
              <a:gdLst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504826 h 504826"/>
                <a:gd name="connsiteX4" fmla="*/ 0 w 411162"/>
                <a:gd name="connsiteY4" fmla="*/ 0 h 504826"/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0 w 411162"/>
                <a:gd name="connsiteY4" fmla="*/ 0 h 504826"/>
                <a:gd name="connsiteX0" fmla="*/ 9525 w 411162"/>
                <a:gd name="connsiteY0" fmla="*/ 11430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9525 w 411162"/>
                <a:gd name="connsiteY4" fmla="*/ 114300 h 5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62" h="504826">
                  <a:moveTo>
                    <a:pt x="9525" y="114300"/>
                  </a:moveTo>
                  <a:lnTo>
                    <a:pt x="411162" y="0"/>
                  </a:lnTo>
                  <a:lnTo>
                    <a:pt x="411162" y="504826"/>
                  </a:lnTo>
                  <a:lnTo>
                    <a:pt x="0" y="390526"/>
                  </a:lnTo>
                  <a:lnTo>
                    <a:pt x="9525" y="114300"/>
                  </a:lnTo>
                  <a:close/>
                </a:path>
              </a:pathLst>
            </a:cu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17" name="Gewinkelte Verbindung 73"/>
          <p:cNvCxnSpPr>
            <a:cxnSpLocks noChangeShapeType="1"/>
            <a:stCxn id="149" idx="0"/>
          </p:cNvCxnSpPr>
          <p:nvPr/>
        </p:nvCxnSpPr>
        <p:spPr bwMode="auto">
          <a:xfrm flipV="1">
            <a:off x="3200517" y="1340829"/>
            <a:ext cx="201600" cy="1779055"/>
          </a:xfrm>
          <a:prstGeom prst="bentConnector2">
            <a:avLst/>
          </a:prstGeom>
          <a:noFill/>
          <a:ln w="31750">
            <a:solidFill>
              <a:srgbClr val="0066C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winkelte Verbindung 73"/>
          <p:cNvCxnSpPr>
            <a:cxnSpLocks noChangeShapeType="1"/>
            <a:stCxn id="152" idx="0"/>
          </p:cNvCxnSpPr>
          <p:nvPr/>
        </p:nvCxnSpPr>
        <p:spPr bwMode="auto">
          <a:xfrm rot="10800000" flipH="1">
            <a:off x="1998763" y="1340829"/>
            <a:ext cx="3440012" cy="1779055"/>
          </a:xfrm>
          <a:prstGeom prst="bentConnector3">
            <a:avLst>
              <a:gd name="adj1" fmla="val -7199"/>
            </a:avLst>
          </a:prstGeom>
          <a:noFill/>
          <a:ln w="31750">
            <a:solidFill>
              <a:srgbClr val="0066C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winkelte Verbindung 73"/>
          <p:cNvCxnSpPr>
            <a:cxnSpLocks noChangeShapeType="1"/>
            <a:stCxn id="141" idx="3"/>
            <a:endCxn id="36" idx="1"/>
          </p:cNvCxnSpPr>
          <p:nvPr/>
        </p:nvCxnSpPr>
        <p:spPr bwMode="auto">
          <a:xfrm rot="16200000" flipH="1">
            <a:off x="4064439" y="297346"/>
            <a:ext cx="184883" cy="2678087"/>
          </a:xfrm>
          <a:prstGeom prst="bentConnector4">
            <a:avLst>
              <a:gd name="adj1" fmla="val -271070"/>
              <a:gd name="adj2" fmla="val 50963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19"/>
          <p:cNvCxnSpPr>
            <a:stCxn id="143" idx="1"/>
          </p:cNvCxnSpPr>
          <p:nvPr/>
        </p:nvCxnSpPr>
        <p:spPr>
          <a:xfrm>
            <a:off x="2597365" y="2880623"/>
            <a:ext cx="13476" cy="5859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 rot="16200000">
            <a:off x="1924265" y="1842398"/>
            <a:ext cx="1336675" cy="739775"/>
            <a:chOff x="466725" y="1412776"/>
            <a:chExt cx="1336675" cy="739775"/>
          </a:xfrm>
        </p:grpSpPr>
        <p:sp>
          <p:nvSpPr>
            <p:cNvPr id="140" name="Rectangle 5"/>
            <p:cNvSpPr>
              <a:spLocks noChangeArrowheads="1"/>
            </p:cNvSpPr>
            <p:nvPr/>
          </p:nvSpPr>
          <p:spPr bwMode="auto">
            <a:xfrm>
              <a:off x="876300" y="1412776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/>
                <a:t>Camera </a:t>
              </a:r>
              <a:endParaRPr lang="en-US" sz="1100" dirty="0"/>
            </a:p>
          </p:txBody>
        </p:sp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1700213" y="196186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2" name="Rectangle 48"/>
            <p:cNvSpPr>
              <a:spLocks noChangeArrowheads="1"/>
            </p:cNvSpPr>
            <p:nvPr/>
          </p:nvSpPr>
          <p:spPr bwMode="auto">
            <a:xfrm>
              <a:off x="1700213" y="166995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3" name="Rectangle 5"/>
            <p:cNvSpPr>
              <a:spLocks noChangeArrowheads="1"/>
            </p:cNvSpPr>
            <p:nvPr/>
          </p:nvSpPr>
          <p:spPr bwMode="auto">
            <a:xfrm>
              <a:off x="466725" y="153501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67545" y="3529459"/>
            <a:ext cx="2294400" cy="431800"/>
            <a:chOff x="467545" y="3529459"/>
            <a:chExt cx="2294400" cy="431800"/>
          </a:xfrm>
        </p:grpSpPr>
        <p:sp>
          <p:nvSpPr>
            <p:cNvPr id="136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39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27" name="Gerade Verbindung mit Pfeil 26"/>
          <p:cNvCxnSpPr/>
          <p:nvPr/>
        </p:nvCxnSpPr>
        <p:spPr>
          <a:xfrm>
            <a:off x="2610841" y="3284984"/>
            <a:ext cx="849188" cy="43672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116536" y="3356992"/>
            <a:ext cx="23132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b="1" dirty="0" err="1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de-DE" b="1" dirty="0" err="1">
                <a:solidFill>
                  <a:schemeClr val="tx1"/>
                </a:solidFill>
              </a:rPr>
              <a:t>t</a:t>
            </a:r>
            <a:endParaRPr lang="de-DE" b="1" dirty="0">
              <a:solidFill>
                <a:schemeClr val="tx1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3044528" y="3668262"/>
            <a:ext cx="495397" cy="406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uppieren 171"/>
          <p:cNvGrpSpPr/>
          <p:nvPr/>
        </p:nvGrpSpPr>
        <p:grpSpPr>
          <a:xfrm>
            <a:off x="5418860" y="-809782"/>
            <a:ext cx="2159935" cy="3228615"/>
            <a:chOff x="5447435" y="632049"/>
            <a:chExt cx="2159935" cy="3228615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447435" y="632049"/>
              <a:ext cx="2159935" cy="3228615"/>
              <a:chOff x="6516521" y="920465"/>
              <a:chExt cx="2159935" cy="3228615"/>
            </a:xfrm>
          </p:grpSpPr>
          <p:sp>
            <p:nvSpPr>
              <p:cNvPr id="30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 b="1">
                    <a:solidFill>
                      <a:schemeClr val="bg1"/>
                    </a:solidFill>
                  </a:rPr>
                  <a:t>CXP-12 Interface Card</a:t>
                </a:r>
                <a:endParaRPr lang="de-DE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Rectangle 71"/>
              <p:cNvSpPr>
                <a:spLocks noChangeArrowheads="1"/>
              </p:cNvSpPr>
              <p:nvPr/>
            </p:nvSpPr>
            <p:spPr bwMode="auto">
              <a:xfrm>
                <a:off x="6593586" y="3412057"/>
                <a:ext cx="65793" cy="94041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6930076" y="902208"/>
                <a:ext cx="0" cy="3651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grpSp>
            <p:nvGrpSpPr>
              <p:cNvPr id="39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44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5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6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8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9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0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1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2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3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4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5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6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7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8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9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0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1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2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3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4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65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6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7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8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9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0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1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2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3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4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5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6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7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8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9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0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1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2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3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4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5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6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7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8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42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6759672" y="3013860"/>
                <a:ext cx="994299" cy="417251"/>
              </a:xfrm>
              <a:prstGeom prst="bentConnector3">
                <a:avLst>
                  <a:gd name="adj1" fmla="val 50000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62" name="Gerade Verbindung mit Pfeil 161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4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5" name="Textfeld 164"/>
          <p:cNvSpPr txBox="1"/>
          <p:nvPr/>
        </p:nvSpPr>
        <p:spPr>
          <a:xfrm>
            <a:off x="5024811" y="7642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cxnSp>
        <p:nvCxnSpPr>
          <p:cNvPr id="187" name="Gewinkelte Verbindung 73"/>
          <p:cNvCxnSpPr>
            <a:cxnSpLocks noChangeShapeType="1"/>
          </p:cNvCxnSpPr>
          <p:nvPr/>
        </p:nvCxnSpPr>
        <p:spPr bwMode="auto">
          <a:xfrm flipV="1">
            <a:off x="482161" y="1200883"/>
            <a:ext cx="4985189" cy="2542005"/>
          </a:xfrm>
          <a:prstGeom prst="bentConnector3">
            <a:avLst>
              <a:gd name="adj1" fmla="val -3690"/>
            </a:avLst>
          </a:prstGeom>
          <a:noFill/>
          <a:ln w="31750">
            <a:solidFill>
              <a:srgbClr val="0066CC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Gerade Verbindung mit Pfeil 198"/>
          <p:cNvCxnSpPr/>
          <p:nvPr/>
        </p:nvCxnSpPr>
        <p:spPr>
          <a:xfrm flipH="1">
            <a:off x="4856085" y="1406000"/>
            <a:ext cx="585927" cy="1"/>
          </a:xfrm>
          <a:prstGeom prst="straightConnector1">
            <a:avLst/>
          </a:prstGeom>
          <a:noFill/>
          <a:ln w="31750">
            <a:solidFill>
              <a:srgbClr val="0066CC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2" name="Textfeld 201"/>
          <p:cNvSpPr txBox="1"/>
          <p:nvPr/>
        </p:nvSpPr>
        <p:spPr>
          <a:xfrm>
            <a:off x="4838565" y="1379072"/>
            <a:ext cx="841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chemeClr val="tx1">
                    <a:lumMod val="75000"/>
                    <a:lumOff val="25000"/>
                  </a:schemeClr>
                </a:solidFill>
              </a:rPr>
              <a:t>Control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Textfeld 208"/>
          <p:cNvSpPr txBox="1"/>
          <p:nvPr/>
        </p:nvSpPr>
        <p:spPr>
          <a:xfrm>
            <a:off x="1076930" y="255036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chemeClr val="tx1">
                    <a:lumMod val="75000"/>
                    <a:lumOff val="25000"/>
                  </a:schemeClr>
                </a:solidFill>
              </a:rPr>
              <a:t>Lighting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2948361" y="811919"/>
            <a:ext cx="1556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</a:t>
            </a:r>
            <a:endParaRPr lang="de-DE" sz="1100" dirty="0"/>
          </a:p>
        </p:txBody>
      </p:sp>
      <p:sp>
        <p:nvSpPr>
          <p:cNvPr id="115" name="Textfeld 114"/>
          <p:cNvSpPr txBox="1"/>
          <p:nvPr/>
        </p:nvSpPr>
        <p:spPr>
          <a:xfrm>
            <a:off x="381605" y="96921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chemeClr val="tx1">
                    <a:lumMod val="75000"/>
                    <a:lumOff val="25000"/>
                  </a:schemeClr>
                </a:solidFill>
              </a:rPr>
              <a:t>Encoder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1" name="Gewinkelte Verbindung 73"/>
          <p:cNvCxnSpPr>
            <a:cxnSpLocks noChangeShapeType="1"/>
          </p:cNvCxnSpPr>
          <p:nvPr/>
        </p:nvCxnSpPr>
        <p:spPr bwMode="auto">
          <a:xfrm rot="5400000" flipH="1" flipV="1">
            <a:off x="3854849" y="6420"/>
            <a:ext cx="311062" cy="2845078"/>
          </a:xfrm>
          <a:prstGeom prst="bentConnector2">
            <a:avLst/>
          </a:prstGeom>
          <a:noFill/>
          <a:ln w="31750">
            <a:solidFill>
              <a:srgbClr val="0066C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90670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ylinder 8"/>
          <p:cNvSpPr/>
          <p:nvPr/>
        </p:nvSpPr>
        <p:spPr>
          <a:xfrm>
            <a:off x="3635896" y="5640685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2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2">
                    <a:lumMod val="50000"/>
                  </a:schemeClr>
                </a:solidFill>
              </a:rPr>
              <a:t> 2</a:t>
            </a:r>
          </a:p>
        </p:txBody>
      </p:sp>
      <p:sp>
        <p:nvSpPr>
          <p:cNvPr id="10" name="Zylinder 9"/>
          <p:cNvSpPr/>
          <p:nvPr/>
        </p:nvSpPr>
        <p:spPr>
          <a:xfrm>
            <a:off x="2411760" y="5640685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1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1">
                    <a:lumMod val="50000"/>
                  </a:schemeClr>
                </a:solidFill>
              </a:rPr>
              <a:t> 1</a:t>
            </a:r>
          </a:p>
        </p:txBody>
      </p:sp>
      <p:cxnSp>
        <p:nvCxnSpPr>
          <p:cNvPr id="11" name="Gewinkelte Verbindung 73"/>
          <p:cNvCxnSpPr>
            <a:cxnSpLocks noChangeShapeType="1"/>
            <a:stCxn id="145" idx="3"/>
          </p:cNvCxnSpPr>
          <p:nvPr/>
        </p:nvCxnSpPr>
        <p:spPr bwMode="auto">
          <a:xfrm flipV="1">
            <a:off x="4534268" y="2209800"/>
            <a:ext cx="333007" cy="1316418"/>
          </a:xfrm>
          <a:prstGeom prst="bentConnector2">
            <a:avLst/>
          </a:prstGeom>
          <a:noFill/>
          <a:ln w="31750">
            <a:solidFill>
              <a:srgbClr val="77933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uppieren 15"/>
          <p:cNvGrpSpPr>
            <a:grpSpLocks/>
          </p:cNvGrpSpPr>
          <p:nvPr/>
        </p:nvGrpSpPr>
        <p:grpSpPr bwMode="auto">
          <a:xfrm rot="16200000">
            <a:off x="2092425" y="3670746"/>
            <a:ext cx="330200" cy="517525"/>
            <a:chOff x="3563888" y="1851820"/>
            <a:chExt cx="329407" cy="517525"/>
          </a:xfrm>
        </p:grpSpPr>
        <p:sp>
          <p:nvSpPr>
            <p:cNvPr id="150" name="Ellipse 149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1" name="Rechteck 150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2" name="Rechteck 151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3" name="Gruppieren 15"/>
          <p:cNvGrpSpPr>
            <a:grpSpLocks/>
          </p:cNvGrpSpPr>
          <p:nvPr/>
        </p:nvGrpSpPr>
        <p:grpSpPr bwMode="auto">
          <a:xfrm rot="5400000">
            <a:off x="2776654" y="3670746"/>
            <a:ext cx="330200" cy="517525"/>
            <a:chOff x="3563888" y="1851820"/>
            <a:chExt cx="329407" cy="517525"/>
          </a:xfrm>
        </p:grpSpPr>
        <p:sp>
          <p:nvSpPr>
            <p:cNvPr id="147" name="Ellipse 146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8" name="Rechteck 147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9" name="Rechteck 148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4" name="Freihandform 13"/>
          <p:cNvSpPr/>
          <p:nvPr/>
        </p:nvSpPr>
        <p:spPr>
          <a:xfrm>
            <a:off x="467544" y="4267254"/>
            <a:ext cx="2933039" cy="1464490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  <a:gd name="connsiteX0" fmla="*/ 0 w 2247112"/>
              <a:gd name="connsiteY0" fmla="*/ 70346 h 1020018"/>
              <a:gd name="connsiteX1" fmla="*/ 1524000 w 2247112"/>
              <a:gd name="connsiteY1" fmla="*/ 70346 h 1020018"/>
              <a:gd name="connsiteX2" fmla="*/ 2247112 w 2247112"/>
              <a:gd name="connsiteY2" fmla="*/ 1020018 h 1020018"/>
              <a:gd name="connsiteX0" fmla="*/ 0 w 2423073"/>
              <a:gd name="connsiteY0" fmla="*/ 70346 h 1020018"/>
              <a:gd name="connsiteX1" fmla="*/ 1524000 w 2423073"/>
              <a:gd name="connsiteY1" fmla="*/ 70346 h 1020018"/>
              <a:gd name="connsiteX2" fmla="*/ 2247112 w 2423073"/>
              <a:gd name="connsiteY2" fmla="*/ 1020018 h 1020018"/>
              <a:gd name="connsiteX0" fmla="*/ 0 w 2426948"/>
              <a:gd name="connsiteY0" fmla="*/ 0 h 949672"/>
              <a:gd name="connsiteX1" fmla="*/ 1524000 w 2426948"/>
              <a:gd name="connsiteY1" fmla="*/ 0 h 949672"/>
              <a:gd name="connsiteX2" fmla="*/ 2247112 w 2426948"/>
              <a:gd name="connsiteY2" fmla="*/ 949672 h 949672"/>
              <a:gd name="connsiteX0" fmla="*/ 0 w 2494116"/>
              <a:gd name="connsiteY0" fmla="*/ 0 h 949672"/>
              <a:gd name="connsiteX1" fmla="*/ 1524000 w 2494116"/>
              <a:gd name="connsiteY1" fmla="*/ 0 h 949672"/>
              <a:gd name="connsiteX2" fmla="*/ 2247112 w 2494116"/>
              <a:gd name="connsiteY2" fmla="*/ 949672 h 949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4116" h="949672">
                <a:moveTo>
                  <a:pt x="0" y="0"/>
                </a:moveTo>
                <a:lnTo>
                  <a:pt x="1524000" y="0"/>
                </a:lnTo>
                <a:cubicBezTo>
                  <a:pt x="1930917" y="3863"/>
                  <a:pt x="2964646" y="134472"/>
                  <a:pt x="2247112" y="949672"/>
                </a:cubicBezTo>
              </a:path>
            </a:pathLst>
          </a:cu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reihandform 14"/>
          <p:cNvSpPr/>
          <p:nvPr/>
        </p:nvSpPr>
        <p:spPr>
          <a:xfrm>
            <a:off x="539552" y="4267102"/>
            <a:ext cx="3528392" cy="1483691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375" h="962123">
                <a:moveTo>
                  <a:pt x="0" y="98"/>
                </a:moveTo>
                <a:lnTo>
                  <a:pt x="1524000" y="98"/>
                </a:lnTo>
                <a:cubicBezTo>
                  <a:pt x="1652587" y="-1490"/>
                  <a:pt x="2608263" y="4861"/>
                  <a:pt x="3000375" y="962123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 rot="19356829">
            <a:off x="3416307" y="3786526"/>
            <a:ext cx="1336672" cy="504054"/>
            <a:chOff x="466728" y="1412777"/>
            <a:chExt cx="1336672" cy="504054"/>
          </a:xfrm>
        </p:grpSpPr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876300" y="1412777"/>
              <a:ext cx="823913" cy="5040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Air Valve</a:t>
              </a:r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700213" y="14846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6" name="Rectangle 5"/>
            <p:cNvSpPr>
              <a:spLocks noChangeArrowheads="1"/>
            </p:cNvSpPr>
            <p:nvPr/>
          </p:nvSpPr>
          <p:spPr bwMode="auto">
            <a:xfrm>
              <a:off x="466728" y="1510683"/>
              <a:ext cx="411162" cy="327305"/>
            </a:xfrm>
            <a:custGeom>
              <a:avLst/>
              <a:gdLst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504826 h 504826"/>
                <a:gd name="connsiteX4" fmla="*/ 0 w 411162"/>
                <a:gd name="connsiteY4" fmla="*/ 0 h 504826"/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0 w 411162"/>
                <a:gd name="connsiteY4" fmla="*/ 0 h 504826"/>
                <a:gd name="connsiteX0" fmla="*/ 9525 w 411162"/>
                <a:gd name="connsiteY0" fmla="*/ 11430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9525 w 411162"/>
                <a:gd name="connsiteY4" fmla="*/ 114300 h 5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62" h="504826">
                  <a:moveTo>
                    <a:pt x="9525" y="114300"/>
                  </a:moveTo>
                  <a:lnTo>
                    <a:pt x="411162" y="0"/>
                  </a:lnTo>
                  <a:lnTo>
                    <a:pt x="411162" y="504826"/>
                  </a:lnTo>
                  <a:lnTo>
                    <a:pt x="0" y="390526"/>
                  </a:lnTo>
                  <a:lnTo>
                    <a:pt x="9525" y="114300"/>
                  </a:lnTo>
                  <a:close/>
                </a:path>
              </a:pathLst>
            </a:cu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17" name="Gewinkelte Verbindung 73"/>
          <p:cNvCxnSpPr>
            <a:cxnSpLocks noChangeShapeType="1"/>
            <a:stCxn id="149" idx="0"/>
          </p:cNvCxnSpPr>
          <p:nvPr/>
        </p:nvCxnSpPr>
        <p:spPr bwMode="auto">
          <a:xfrm flipV="1">
            <a:off x="3200517" y="2124075"/>
            <a:ext cx="247533" cy="1805434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winkelte Verbindung 73"/>
          <p:cNvCxnSpPr>
            <a:cxnSpLocks noChangeShapeType="1"/>
            <a:stCxn id="152" idx="0"/>
          </p:cNvCxnSpPr>
          <p:nvPr/>
        </p:nvCxnSpPr>
        <p:spPr bwMode="auto">
          <a:xfrm rot="10800000" flipH="1">
            <a:off x="1998763" y="2124076"/>
            <a:ext cx="3440012" cy="1805433"/>
          </a:xfrm>
          <a:prstGeom prst="bentConnector3">
            <a:avLst>
              <a:gd name="adj1" fmla="val -7199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winkelte Verbindung 73"/>
          <p:cNvCxnSpPr>
            <a:cxnSpLocks noChangeShapeType="1"/>
            <a:stCxn id="141" idx="3"/>
          </p:cNvCxnSpPr>
          <p:nvPr/>
        </p:nvCxnSpPr>
        <p:spPr bwMode="auto">
          <a:xfrm rot="16200000" flipH="1">
            <a:off x="4032633" y="1138777"/>
            <a:ext cx="171431" cy="2601022"/>
          </a:xfrm>
          <a:prstGeom prst="bentConnector4">
            <a:avLst>
              <a:gd name="adj1" fmla="val -450051"/>
              <a:gd name="adj2" fmla="val 63809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19"/>
          <p:cNvCxnSpPr>
            <a:stCxn id="143" idx="1"/>
          </p:cNvCxnSpPr>
          <p:nvPr/>
        </p:nvCxnSpPr>
        <p:spPr>
          <a:xfrm>
            <a:off x="2597365" y="3690248"/>
            <a:ext cx="13476" cy="5859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 rot="16200000">
            <a:off x="1924265" y="2652023"/>
            <a:ext cx="1336675" cy="739775"/>
            <a:chOff x="466725" y="1412776"/>
            <a:chExt cx="1336675" cy="739775"/>
          </a:xfrm>
        </p:grpSpPr>
        <p:sp>
          <p:nvSpPr>
            <p:cNvPr id="140" name="Rectangle 5"/>
            <p:cNvSpPr>
              <a:spLocks noChangeArrowheads="1"/>
            </p:cNvSpPr>
            <p:nvPr/>
          </p:nvSpPr>
          <p:spPr bwMode="auto">
            <a:xfrm>
              <a:off x="876300" y="1412776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/>
                <a:t>Line Scan</a:t>
              </a:r>
              <a:endParaRPr lang="en-US" sz="1100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Camera </a:t>
              </a:r>
            </a:p>
          </p:txBody>
        </p:sp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1700213" y="196186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2" name="Rectangle 48"/>
            <p:cNvSpPr>
              <a:spLocks noChangeArrowheads="1"/>
            </p:cNvSpPr>
            <p:nvPr/>
          </p:nvSpPr>
          <p:spPr bwMode="auto">
            <a:xfrm>
              <a:off x="1700213" y="166995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3" name="Rectangle 5"/>
            <p:cNvSpPr>
              <a:spLocks noChangeArrowheads="1"/>
            </p:cNvSpPr>
            <p:nvPr/>
          </p:nvSpPr>
          <p:spPr bwMode="auto">
            <a:xfrm>
              <a:off x="466725" y="153501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67545" y="4339084"/>
            <a:ext cx="2294400" cy="431800"/>
            <a:chOff x="467545" y="3529459"/>
            <a:chExt cx="2294400" cy="431800"/>
          </a:xfrm>
        </p:grpSpPr>
        <p:sp>
          <p:nvSpPr>
            <p:cNvPr id="136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39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27" name="Gerade Verbindung mit Pfeil 26"/>
          <p:cNvCxnSpPr/>
          <p:nvPr/>
        </p:nvCxnSpPr>
        <p:spPr>
          <a:xfrm>
            <a:off x="2610841" y="4094609"/>
            <a:ext cx="849188" cy="43672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116536" y="4166617"/>
            <a:ext cx="23132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b="1" dirty="0" err="1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de-DE" b="1" dirty="0" err="1">
                <a:solidFill>
                  <a:schemeClr val="tx1"/>
                </a:solidFill>
              </a:rPr>
              <a:t>t</a:t>
            </a:r>
            <a:endParaRPr lang="de-DE" b="1" dirty="0">
              <a:solidFill>
                <a:schemeClr val="tx1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3044528" y="4477887"/>
            <a:ext cx="495397" cy="406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64"/>
          <p:cNvSpPr>
            <a:spLocks noChangeArrowheads="1"/>
          </p:cNvSpPr>
          <p:nvPr/>
        </p:nvSpPr>
        <p:spPr bwMode="auto">
          <a:xfrm>
            <a:off x="5634735" y="1909649"/>
            <a:ext cx="1944060" cy="769262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33996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 anchor="t" anchorCtr="0"/>
          <a:lstStyle/>
          <a:p>
            <a:pPr algn="r"/>
            <a:endParaRPr lang="de-DE" sz="1100" b="1" dirty="0">
              <a:solidFill>
                <a:schemeClr val="bg1"/>
              </a:solidFill>
            </a:endParaRPr>
          </a:p>
        </p:txBody>
      </p:sp>
      <p:sp>
        <p:nvSpPr>
          <p:cNvPr id="31" name="Rectangle 65"/>
          <p:cNvSpPr>
            <a:spLocks noChangeArrowheads="1"/>
          </p:cNvSpPr>
          <p:nvPr/>
        </p:nvSpPr>
        <p:spPr bwMode="auto">
          <a:xfrm>
            <a:off x="5822931" y="2674196"/>
            <a:ext cx="127658" cy="10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2" name="Rectangle 66"/>
          <p:cNvSpPr>
            <a:spLocks noChangeArrowheads="1"/>
          </p:cNvSpPr>
          <p:nvPr/>
        </p:nvSpPr>
        <p:spPr bwMode="auto">
          <a:xfrm>
            <a:off x="6012837" y="2674196"/>
            <a:ext cx="288000" cy="10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Rectangle 68"/>
          <p:cNvSpPr>
            <a:spLocks noChangeArrowheads="1"/>
          </p:cNvSpPr>
          <p:nvPr/>
        </p:nvSpPr>
        <p:spPr bwMode="auto">
          <a:xfrm>
            <a:off x="5563304" y="1456808"/>
            <a:ext cx="52053" cy="1438275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Rectangle 69"/>
          <p:cNvSpPr>
            <a:spLocks noChangeArrowheads="1"/>
          </p:cNvSpPr>
          <p:nvPr/>
        </p:nvSpPr>
        <p:spPr bwMode="auto">
          <a:xfrm>
            <a:off x="5418860" y="1456808"/>
            <a:ext cx="144445" cy="36538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5418861" y="2454286"/>
            <a:ext cx="142858" cy="126772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6" name="Line 125"/>
          <p:cNvSpPr>
            <a:spLocks noChangeShapeType="1"/>
          </p:cNvSpPr>
          <p:nvPr/>
        </p:nvSpPr>
        <p:spPr bwMode="auto">
          <a:xfrm rot="5400000" flipV="1">
            <a:off x="5832415" y="-18414"/>
            <a:ext cx="0" cy="36513"/>
          </a:xfrm>
          <a:prstGeom prst="line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>
              <a:spcBef>
                <a:spcPct val="50000"/>
              </a:spcBef>
            </a:pPr>
            <a:endParaRPr lang="de-DE" sz="900"/>
          </a:p>
        </p:txBody>
      </p:sp>
      <p:grpSp>
        <p:nvGrpSpPr>
          <p:cNvPr id="39" name="Group 107"/>
          <p:cNvGrpSpPr>
            <a:grpSpLocks/>
          </p:cNvGrpSpPr>
          <p:nvPr/>
        </p:nvGrpSpPr>
        <p:grpSpPr bwMode="auto">
          <a:xfrm>
            <a:off x="6675830" y="1966799"/>
            <a:ext cx="706045" cy="651563"/>
            <a:chOff x="2018" y="1480"/>
            <a:chExt cx="342" cy="340"/>
          </a:xfrm>
        </p:grpSpPr>
        <p:sp>
          <p:nvSpPr>
            <p:cNvPr id="44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5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6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7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8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9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0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1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2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3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4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5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6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7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8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9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0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1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2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3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4" name="Text Box 128"/>
            <p:cNvSpPr txBox="1">
              <a:spLocks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defPPr>
                <a:defRPr lang="de-DE"/>
              </a:defPPr>
              <a:lvl1pPr eaLnBrk="1" hangingPunct="1">
                <a:spcBef>
                  <a:spcPct val="50000"/>
                </a:spcBef>
                <a:defRPr sz="90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de-DE" sz="1100" b="1" dirty="0"/>
                <a:t>FPGA</a:t>
              </a:r>
            </a:p>
          </p:txBody>
        </p:sp>
        <p:sp>
          <p:nvSpPr>
            <p:cNvPr id="65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6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7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8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9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0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1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2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3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4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5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6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7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8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79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0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1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2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3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4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5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6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7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88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</p:grpSp>
      <p:cxnSp>
        <p:nvCxnSpPr>
          <p:cNvPr id="162" name="Gerade Verbindung mit Pfeil 161"/>
          <p:cNvCxnSpPr/>
          <p:nvPr/>
        </p:nvCxnSpPr>
        <p:spPr>
          <a:xfrm flipV="1">
            <a:off x="5667935" y="2463235"/>
            <a:ext cx="1016300" cy="1"/>
          </a:xfrm>
          <a:prstGeom prst="straightConnector1">
            <a:avLst/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Rectangle 70"/>
          <p:cNvSpPr>
            <a:spLocks noChangeArrowheads="1"/>
          </p:cNvSpPr>
          <p:nvPr/>
        </p:nvSpPr>
        <p:spPr bwMode="auto">
          <a:xfrm>
            <a:off x="5491763" y="1961988"/>
            <a:ext cx="72594" cy="308157"/>
          </a:xfrm>
          <a:prstGeom prst="rect">
            <a:avLst/>
          </a:prstGeom>
          <a:gradFill rotWithShape="1">
            <a:gsLst>
              <a:gs pos="0">
                <a:srgbClr val="B4D656"/>
              </a:gs>
              <a:gs pos="100000">
                <a:srgbClr val="94B92D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5" name="Textfeld 164"/>
          <p:cNvSpPr txBox="1"/>
          <p:nvPr/>
        </p:nvSpPr>
        <p:spPr>
          <a:xfrm>
            <a:off x="5113030" y="1554962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cxnSp>
        <p:nvCxnSpPr>
          <p:cNvPr id="187" name="Gewinkelte Verbindung 73"/>
          <p:cNvCxnSpPr>
            <a:cxnSpLocks noChangeShapeType="1"/>
          </p:cNvCxnSpPr>
          <p:nvPr/>
        </p:nvCxnSpPr>
        <p:spPr bwMode="auto">
          <a:xfrm flipV="1">
            <a:off x="482161" y="2019300"/>
            <a:ext cx="4985189" cy="2542005"/>
          </a:xfrm>
          <a:prstGeom prst="bentConnector3">
            <a:avLst>
              <a:gd name="adj1" fmla="val -3690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Gerade Verbindung mit Pfeil 198"/>
          <p:cNvCxnSpPr/>
          <p:nvPr/>
        </p:nvCxnSpPr>
        <p:spPr>
          <a:xfrm flipH="1">
            <a:off x="4856085" y="2215625"/>
            <a:ext cx="585927" cy="1"/>
          </a:xfrm>
          <a:prstGeom prst="straightConnector1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2" name="Textfeld 201"/>
          <p:cNvSpPr txBox="1"/>
          <p:nvPr/>
        </p:nvSpPr>
        <p:spPr>
          <a:xfrm>
            <a:off x="4838565" y="2188697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Control</a:t>
            </a:r>
            <a:endParaRPr lang="de-DE" sz="1100" dirty="0">
              <a:solidFill>
                <a:srgbClr val="77933C"/>
              </a:solidFill>
            </a:endParaRPr>
          </a:p>
        </p:txBody>
      </p:sp>
      <p:sp>
        <p:nvSpPr>
          <p:cNvPr id="209" name="Textfeld 208"/>
          <p:cNvSpPr txBox="1"/>
          <p:nvPr/>
        </p:nvSpPr>
        <p:spPr>
          <a:xfrm>
            <a:off x="1076930" y="3359994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Lighting</a:t>
            </a:r>
            <a:endParaRPr lang="de-DE" sz="1100" dirty="0">
              <a:solidFill>
                <a:srgbClr val="77933C"/>
              </a:solidFill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2817610" y="1354844"/>
            <a:ext cx="16614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/Cam Trigger</a:t>
            </a:r>
            <a:endParaRPr lang="de-DE" sz="1100" dirty="0"/>
          </a:p>
        </p:txBody>
      </p:sp>
      <p:sp>
        <p:nvSpPr>
          <p:cNvPr id="115" name="Textfeld 114"/>
          <p:cNvSpPr txBox="1"/>
          <p:nvPr/>
        </p:nvSpPr>
        <p:spPr>
          <a:xfrm>
            <a:off x="381605" y="1778844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Encoder</a:t>
            </a:r>
            <a:endParaRPr lang="de-DE" sz="1100" dirty="0">
              <a:solidFill>
                <a:srgbClr val="77933C"/>
              </a:solidFill>
            </a:endParaRPr>
          </a:p>
        </p:txBody>
      </p:sp>
      <p:cxnSp>
        <p:nvCxnSpPr>
          <p:cNvPr id="110" name="Gerade Verbindung mit Pfeil 109"/>
          <p:cNvCxnSpPr/>
          <p:nvPr/>
        </p:nvCxnSpPr>
        <p:spPr>
          <a:xfrm flipV="1">
            <a:off x="5651840" y="2116941"/>
            <a:ext cx="1016300" cy="1"/>
          </a:xfrm>
          <a:prstGeom prst="straightConnector1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1" name="Textfeld 110"/>
          <p:cNvSpPr txBox="1"/>
          <p:nvPr/>
        </p:nvSpPr>
        <p:spPr>
          <a:xfrm>
            <a:off x="2592602" y="288044"/>
            <a:ext cx="2520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/>
              <a:t>Interface Card 1C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00649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387" y="2280809"/>
            <a:ext cx="3756364" cy="2621629"/>
          </a:xfrm>
          <a:prstGeom prst="rect">
            <a:avLst/>
          </a:prstGeom>
        </p:spPr>
      </p:pic>
      <p:sp>
        <p:nvSpPr>
          <p:cNvPr id="10" name="Ellipse 4"/>
          <p:cNvSpPr/>
          <p:nvPr/>
        </p:nvSpPr>
        <p:spPr>
          <a:xfrm>
            <a:off x="3306771" y="2293953"/>
            <a:ext cx="1209537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1" name="Gerade Verbindung 5"/>
          <p:cNvCxnSpPr/>
          <p:nvPr/>
        </p:nvCxnSpPr>
        <p:spPr>
          <a:xfrm flipH="1" flipV="1">
            <a:off x="3918437" y="1810703"/>
            <a:ext cx="0" cy="46800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9" name="Textfeld 17"/>
          <p:cNvSpPr txBox="1"/>
          <p:nvPr/>
        </p:nvSpPr>
        <p:spPr>
          <a:xfrm>
            <a:off x="3262519" y="1098052"/>
            <a:ext cx="146956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 noProof="1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3487377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ylinder 8"/>
          <p:cNvSpPr/>
          <p:nvPr/>
        </p:nvSpPr>
        <p:spPr>
          <a:xfrm>
            <a:off x="3635896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2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2">
                    <a:lumMod val="50000"/>
                  </a:schemeClr>
                </a:solidFill>
              </a:rPr>
              <a:t> 2</a:t>
            </a:r>
          </a:p>
        </p:txBody>
      </p:sp>
      <p:sp>
        <p:nvSpPr>
          <p:cNvPr id="10" name="Zylinder 9"/>
          <p:cNvSpPr/>
          <p:nvPr/>
        </p:nvSpPr>
        <p:spPr>
          <a:xfrm>
            <a:off x="2411760" y="4831060"/>
            <a:ext cx="1134903" cy="504056"/>
          </a:xfrm>
          <a:prstGeom prst="can">
            <a:avLst/>
          </a:prstGeom>
          <a:gradFill>
            <a:gsLst>
              <a:gs pos="1500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85000">
                <a:schemeClr val="bg1">
                  <a:lumMod val="50000"/>
                </a:schemeClr>
              </a:gs>
            </a:gsLst>
            <a:lin ang="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chemeClr val="accent1">
                    <a:lumMod val="50000"/>
                  </a:schemeClr>
                </a:solidFill>
              </a:rPr>
              <a:t>Sorting</a:t>
            </a:r>
            <a:r>
              <a:rPr lang="de-DE" sz="1100" b="1" dirty="0">
                <a:solidFill>
                  <a:schemeClr val="accent1">
                    <a:lumMod val="50000"/>
                  </a:schemeClr>
                </a:solidFill>
              </a:rPr>
              <a:t> 1</a:t>
            </a:r>
          </a:p>
        </p:txBody>
      </p:sp>
      <p:cxnSp>
        <p:nvCxnSpPr>
          <p:cNvPr id="11" name="Gewinkelte Verbindung 73"/>
          <p:cNvCxnSpPr>
            <a:cxnSpLocks noChangeShapeType="1"/>
            <a:stCxn id="145" idx="3"/>
          </p:cNvCxnSpPr>
          <p:nvPr/>
        </p:nvCxnSpPr>
        <p:spPr bwMode="auto">
          <a:xfrm flipV="1">
            <a:off x="4534268" y="1710801"/>
            <a:ext cx="490543" cy="1005792"/>
          </a:xfrm>
          <a:prstGeom prst="bentConnector2">
            <a:avLst/>
          </a:prstGeom>
          <a:noFill/>
          <a:ln w="31750">
            <a:solidFill>
              <a:srgbClr val="77933C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uppieren 15"/>
          <p:cNvGrpSpPr>
            <a:grpSpLocks/>
          </p:cNvGrpSpPr>
          <p:nvPr/>
        </p:nvGrpSpPr>
        <p:grpSpPr bwMode="auto">
          <a:xfrm rot="16200000">
            <a:off x="2092425" y="2861121"/>
            <a:ext cx="330200" cy="517525"/>
            <a:chOff x="3563888" y="1851820"/>
            <a:chExt cx="329407" cy="517525"/>
          </a:xfrm>
        </p:grpSpPr>
        <p:sp>
          <p:nvSpPr>
            <p:cNvPr id="150" name="Ellipse 149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1" name="Rechteck 150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2" name="Rechteck 151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3" name="Gruppieren 15"/>
          <p:cNvGrpSpPr>
            <a:grpSpLocks/>
          </p:cNvGrpSpPr>
          <p:nvPr/>
        </p:nvGrpSpPr>
        <p:grpSpPr bwMode="auto">
          <a:xfrm rot="5400000">
            <a:off x="2776654" y="2861121"/>
            <a:ext cx="330200" cy="517525"/>
            <a:chOff x="3563888" y="1851820"/>
            <a:chExt cx="329407" cy="517525"/>
          </a:xfrm>
        </p:grpSpPr>
        <p:sp>
          <p:nvSpPr>
            <p:cNvPr id="147" name="Ellipse 146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8" name="Rechteck 147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49" name="Rechteck 148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4" name="Freihandform 13"/>
          <p:cNvSpPr/>
          <p:nvPr/>
        </p:nvSpPr>
        <p:spPr>
          <a:xfrm>
            <a:off x="467544" y="3457629"/>
            <a:ext cx="2933039" cy="1464490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  <a:gd name="connsiteX0" fmla="*/ 0 w 2247112"/>
              <a:gd name="connsiteY0" fmla="*/ 70346 h 1020018"/>
              <a:gd name="connsiteX1" fmla="*/ 1524000 w 2247112"/>
              <a:gd name="connsiteY1" fmla="*/ 70346 h 1020018"/>
              <a:gd name="connsiteX2" fmla="*/ 2247112 w 2247112"/>
              <a:gd name="connsiteY2" fmla="*/ 1020018 h 1020018"/>
              <a:gd name="connsiteX0" fmla="*/ 0 w 2423073"/>
              <a:gd name="connsiteY0" fmla="*/ 70346 h 1020018"/>
              <a:gd name="connsiteX1" fmla="*/ 1524000 w 2423073"/>
              <a:gd name="connsiteY1" fmla="*/ 70346 h 1020018"/>
              <a:gd name="connsiteX2" fmla="*/ 2247112 w 2423073"/>
              <a:gd name="connsiteY2" fmla="*/ 1020018 h 1020018"/>
              <a:gd name="connsiteX0" fmla="*/ 0 w 2426948"/>
              <a:gd name="connsiteY0" fmla="*/ 0 h 949672"/>
              <a:gd name="connsiteX1" fmla="*/ 1524000 w 2426948"/>
              <a:gd name="connsiteY1" fmla="*/ 0 h 949672"/>
              <a:gd name="connsiteX2" fmla="*/ 2247112 w 2426948"/>
              <a:gd name="connsiteY2" fmla="*/ 949672 h 949672"/>
              <a:gd name="connsiteX0" fmla="*/ 0 w 2494116"/>
              <a:gd name="connsiteY0" fmla="*/ 0 h 949672"/>
              <a:gd name="connsiteX1" fmla="*/ 1524000 w 2494116"/>
              <a:gd name="connsiteY1" fmla="*/ 0 h 949672"/>
              <a:gd name="connsiteX2" fmla="*/ 2247112 w 2494116"/>
              <a:gd name="connsiteY2" fmla="*/ 949672 h 949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4116" h="949672">
                <a:moveTo>
                  <a:pt x="0" y="0"/>
                </a:moveTo>
                <a:lnTo>
                  <a:pt x="1524000" y="0"/>
                </a:lnTo>
                <a:cubicBezTo>
                  <a:pt x="1930917" y="3863"/>
                  <a:pt x="2964646" y="134472"/>
                  <a:pt x="2247112" y="949672"/>
                </a:cubicBezTo>
              </a:path>
            </a:pathLst>
          </a:cu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reihandform 14"/>
          <p:cNvSpPr/>
          <p:nvPr/>
        </p:nvSpPr>
        <p:spPr>
          <a:xfrm>
            <a:off x="539552" y="3457477"/>
            <a:ext cx="3528392" cy="1483691"/>
          </a:xfrm>
          <a:custGeom>
            <a:avLst/>
            <a:gdLst>
              <a:gd name="connsiteX0" fmla="*/ 0 w 3190875"/>
              <a:gd name="connsiteY0" fmla="*/ 56948 h 1399973"/>
              <a:gd name="connsiteX1" fmla="*/ 1524000 w 3190875"/>
              <a:gd name="connsiteY1" fmla="*/ 56948 h 1399973"/>
              <a:gd name="connsiteX2" fmla="*/ 1962150 w 3190875"/>
              <a:gd name="connsiteY2" fmla="*/ 114098 h 1399973"/>
              <a:gd name="connsiteX3" fmla="*/ 3190875 w 3190875"/>
              <a:gd name="connsiteY3" fmla="*/ 1399973 h 1399973"/>
              <a:gd name="connsiteX0" fmla="*/ 0 w 3190875"/>
              <a:gd name="connsiteY0" fmla="*/ 0 h 1343025"/>
              <a:gd name="connsiteX1" fmla="*/ 1524000 w 3190875"/>
              <a:gd name="connsiteY1" fmla="*/ 0 h 1343025"/>
              <a:gd name="connsiteX2" fmla="*/ 1962150 w 3190875"/>
              <a:gd name="connsiteY2" fmla="*/ 57150 h 1343025"/>
              <a:gd name="connsiteX3" fmla="*/ 3190875 w 3190875"/>
              <a:gd name="connsiteY3" fmla="*/ 1343025 h 1343025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59080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16933 h 1359958"/>
              <a:gd name="connsiteX1" fmla="*/ 1524000 w 3190875"/>
              <a:gd name="connsiteY1" fmla="*/ 16933 h 1359958"/>
              <a:gd name="connsiteX2" fmla="*/ 2609850 w 3190875"/>
              <a:gd name="connsiteY2" fmla="*/ 245533 h 1359958"/>
              <a:gd name="connsiteX3" fmla="*/ 3190875 w 3190875"/>
              <a:gd name="connsiteY3" fmla="*/ 1359958 h 1359958"/>
              <a:gd name="connsiteX0" fmla="*/ 0 w 3190875"/>
              <a:gd name="connsiteY0" fmla="*/ 71260 h 1414285"/>
              <a:gd name="connsiteX1" fmla="*/ 1524000 w 3190875"/>
              <a:gd name="connsiteY1" fmla="*/ 71260 h 1414285"/>
              <a:gd name="connsiteX2" fmla="*/ 3000375 w 3190875"/>
              <a:gd name="connsiteY2" fmla="*/ 1033285 h 1414285"/>
              <a:gd name="connsiteX3" fmla="*/ 3190875 w 3190875"/>
              <a:gd name="connsiteY3" fmla="*/ 1414285 h 1414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1260 h 1033285"/>
              <a:gd name="connsiteX1" fmla="*/ 1524000 w 3000375"/>
              <a:gd name="connsiteY1" fmla="*/ 71260 h 1033285"/>
              <a:gd name="connsiteX2" fmla="*/ 3000375 w 3000375"/>
              <a:gd name="connsiteY2" fmla="*/ 1033285 h 1033285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7761 h 969786"/>
              <a:gd name="connsiteX1" fmla="*/ 1524000 w 3000375"/>
              <a:gd name="connsiteY1" fmla="*/ 7761 h 969786"/>
              <a:gd name="connsiteX2" fmla="*/ 3000375 w 3000375"/>
              <a:gd name="connsiteY2" fmla="*/ 969786 h 969786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5279 h 967304"/>
              <a:gd name="connsiteX1" fmla="*/ 1524000 w 3000375"/>
              <a:gd name="connsiteY1" fmla="*/ 5279 h 967304"/>
              <a:gd name="connsiteX2" fmla="*/ 3000375 w 3000375"/>
              <a:gd name="connsiteY2" fmla="*/ 967304 h 967304"/>
              <a:gd name="connsiteX0" fmla="*/ 0 w 3000375"/>
              <a:gd name="connsiteY0" fmla="*/ 98 h 962123"/>
              <a:gd name="connsiteX1" fmla="*/ 1524000 w 3000375"/>
              <a:gd name="connsiteY1" fmla="*/ 98 h 962123"/>
              <a:gd name="connsiteX2" fmla="*/ 3000375 w 3000375"/>
              <a:gd name="connsiteY2" fmla="*/ 962123 h 96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375" h="962123">
                <a:moveTo>
                  <a:pt x="0" y="98"/>
                </a:moveTo>
                <a:lnTo>
                  <a:pt x="1524000" y="98"/>
                </a:lnTo>
                <a:cubicBezTo>
                  <a:pt x="1652587" y="-1490"/>
                  <a:pt x="2608263" y="4861"/>
                  <a:pt x="3000375" y="962123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 rot="19356829">
            <a:off x="3416307" y="2976901"/>
            <a:ext cx="1336672" cy="504054"/>
            <a:chOff x="466728" y="1412777"/>
            <a:chExt cx="1336672" cy="504054"/>
          </a:xfrm>
        </p:grpSpPr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876300" y="1412777"/>
              <a:ext cx="823913" cy="5040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Air Valve</a:t>
              </a:r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700213" y="14846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6" name="Rectangle 5"/>
            <p:cNvSpPr>
              <a:spLocks noChangeArrowheads="1"/>
            </p:cNvSpPr>
            <p:nvPr/>
          </p:nvSpPr>
          <p:spPr bwMode="auto">
            <a:xfrm>
              <a:off x="466728" y="1510683"/>
              <a:ext cx="411162" cy="327305"/>
            </a:xfrm>
            <a:custGeom>
              <a:avLst/>
              <a:gdLst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504826 h 504826"/>
                <a:gd name="connsiteX4" fmla="*/ 0 w 411162"/>
                <a:gd name="connsiteY4" fmla="*/ 0 h 504826"/>
                <a:gd name="connsiteX0" fmla="*/ 0 w 411162"/>
                <a:gd name="connsiteY0" fmla="*/ 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0 w 411162"/>
                <a:gd name="connsiteY4" fmla="*/ 0 h 504826"/>
                <a:gd name="connsiteX0" fmla="*/ 9525 w 411162"/>
                <a:gd name="connsiteY0" fmla="*/ 114300 h 504826"/>
                <a:gd name="connsiteX1" fmla="*/ 411162 w 411162"/>
                <a:gd name="connsiteY1" fmla="*/ 0 h 504826"/>
                <a:gd name="connsiteX2" fmla="*/ 411162 w 411162"/>
                <a:gd name="connsiteY2" fmla="*/ 504826 h 504826"/>
                <a:gd name="connsiteX3" fmla="*/ 0 w 411162"/>
                <a:gd name="connsiteY3" fmla="*/ 390526 h 504826"/>
                <a:gd name="connsiteX4" fmla="*/ 9525 w 411162"/>
                <a:gd name="connsiteY4" fmla="*/ 114300 h 5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162" h="504826">
                  <a:moveTo>
                    <a:pt x="9525" y="114300"/>
                  </a:moveTo>
                  <a:lnTo>
                    <a:pt x="411162" y="0"/>
                  </a:lnTo>
                  <a:lnTo>
                    <a:pt x="411162" y="504826"/>
                  </a:lnTo>
                  <a:lnTo>
                    <a:pt x="0" y="390526"/>
                  </a:lnTo>
                  <a:lnTo>
                    <a:pt x="9525" y="114300"/>
                  </a:lnTo>
                  <a:close/>
                </a:path>
              </a:pathLst>
            </a:cu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17" name="Gewinkelte Verbindung 73"/>
          <p:cNvCxnSpPr>
            <a:cxnSpLocks noChangeShapeType="1"/>
            <a:stCxn id="149" idx="0"/>
          </p:cNvCxnSpPr>
          <p:nvPr/>
        </p:nvCxnSpPr>
        <p:spPr bwMode="auto">
          <a:xfrm flipV="1">
            <a:off x="3200517" y="1314450"/>
            <a:ext cx="247533" cy="1805434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winkelte Verbindung 73"/>
          <p:cNvCxnSpPr>
            <a:cxnSpLocks noChangeShapeType="1"/>
            <a:stCxn id="152" idx="0"/>
          </p:cNvCxnSpPr>
          <p:nvPr/>
        </p:nvCxnSpPr>
        <p:spPr bwMode="auto">
          <a:xfrm rot="10800000" flipH="1">
            <a:off x="1998763" y="1314451"/>
            <a:ext cx="3440012" cy="1805433"/>
          </a:xfrm>
          <a:prstGeom prst="bentConnector3">
            <a:avLst>
              <a:gd name="adj1" fmla="val -7199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winkelte Verbindung 73"/>
          <p:cNvCxnSpPr>
            <a:cxnSpLocks noChangeShapeType="1"/>
            <a:stCxn id="141" idx="3"/>
            <a:endCxn id="36" idx="1"/>
          </p:cNvCxnSpPr>
          <p:nvPr/>
        </p:nvCxnSpPr>
        <p:spPr bwMode="auto">
          <a:xfrm rot="16200000" flipH="1">
            <a:off x="3920710" y="441076"/>
            <a:ext cx="466706" cy="2672451"/>
          </a:xfrm>
          <a:prstGeom prst="bentConnector4">
            <a:avLst>
              <a:gd name="adj1" fmla="val -48982"/>
              <a:gd name="adj2" fmla="val 50965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19"/>
          <p:cNvCxnSpPr>
            <a:stCxn id="143" idx="1"/>
          </p:cNvCxnSpPr>
          <p:nvPr/>
        </p:nvCxnSpPr>
        <p:spPr>
          <a:xfrm>
            <a:off x="2597365" y="2880623"/>
            <a:ext cx="13476" cy="5859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 rot="16200000">
            <a:off x="1924265" y="1842398"/>
            <a:ext cx="1336675" cy="739775"/>
            <a:chOff x="466725" y="1412776"/>
            <a:chExt cx="1336675" cy="739775"/>
          </a:xfrm>
        </p:grpSpPr>
        <p:sp>
          <p:nvSpPr>
            <p:cNvPr id="140" name="Rectangle 5"/>
            <p:cNvSpPr>
              <a:spLocks noChangeArrowheads="1"/>
            </p:cNvSpPr>
            <p:nvPr/>
          </p:nvSpPr>
          <p:spPr bwMode="auto">
            <a:xfrm>
              <a:off x="876300" y="1412776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/>
                <a:t>Line Scan</a:t>
              </a:r>
              <a:endParaRPr lang="en-US" sz="1100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/>
                <a:t>Camera </a:t>
              </a:r>
            </a:p>
          </p:txBody>
        </p:sp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1700213" y="196186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2" name="Rectangle 48"/>
            <p:cNvSpPr>
              <a:spLocks noChangeArrowheads="1"/>
            </p:cNvSpPr>
            <p:nvPr/>
          </p:nvSpPr>
          <p:spPr bwMode="auto">
            <a:xfrm>
              <a:off x="1700213" y="166995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43" name="Rectangle 5"/>
            <p:cNvSpPr>
              <a:spLocks noChangeArrowheads="1"/>
            </p:cNvSpPr>
            <p:nvPr/>
          </p:nvSpPr>
          <p:spPr bwMode="auto">
            <a:xfrm>
              <a:off x="466725" y="153501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67545" y="3529459"/>
            <a:ext cx="2294400" cy="431800"/>
            <a:chOff x="467545" y="3529459"/>
            <a:chExt cx="2294400" cy="431800"/>
          </a:xfrm>
        </p:grpSpPr>
        <p:sp>
          <p:nvSpPr>
            <p:cNvPr id="136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139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cxnSp>
        <p:nvCxnSpPr>
          <p:cNvPr id="27" name="Gerade Verbindung mit Pfeil 26"/>
          <p:cNvCxnSpPr/>
          <p:nvPr/>
        </p:nvCxnSpPr>
        <p:spPr>
          <a:xfrm>
            <a:off x="2610841" y="3284984"/>
            <a:ext cx="849188" cy="43672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116536" y="3356992"/>
            <a:ext cx="23132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b="1" dirty="0" err="1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de-DE" b="1" dirty="0" err="1">
                <a:solidFill>
                  <a:schemeClr val="tx1"/>
                </a:solidFill>
              </a:rPr>
              <a:t>t</a:t>
            </a:r>
            <a:endParaRPr lang="de-DE" b="1" dirty="0">
              <a:solidFill>
                <a:schemeClr val="tx1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3044528" y="3668262"/>
            <a:ext cx="495397" cy="406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uppieren 171"/>
          <p:cNvGrpSpPr/>
          <p:nvPr/>
        </p:nvGrpSpPr>
        <p:grpSpPr>
          <a:xfrm>
            <a:off x="5418860" y="-800257"/>
            <a:ext cx="2159935" cy="3228615"/>
            <a:chOff x="5447435" y="632049"/>
            <a:chExt cx="2159935" cy="3228615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447435" y="632049"/>
              <a:ext cx="2159935" cy="3228615"/>
              <a:chOff x="6516521" y="920465"/>
              <a:chExt cx="2159935" cy="3228615"/>
            </a:xfrm>
          </p:grpSpPr>
          <p:sp>
            <p:nvSpPr>
              <p:cNvPr id="30" name="Rectangle 64"/>
              <p:cNvSpPr>
                <a:spLocks noChangeArrowheads="1"/>
              </p:cNvSpPr>
              <p:nvPr/>
            </p:nvSpPr>
            <p:spPr bwMode="auto">
              <a:xfrm>
                <a:off x="6732396" y="3126722"/>
                <a:ext cx="1944060" cy="806185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 b="1">
                    <a:solidFill>
                      <a:schemeClr val="bg1"/>
                    </a:solidFill>
                  </a:rPr>
                  <a:t>Marathon AF2</a:t>
                </a:r>
                <a:endParaRPr lang="de-DE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Rectangle 71"/>
              <p:cNvSpPr>
                <a:spLocks noChangeArrowheads="1"/>
              </p:cNvSpPr>
              <p:nvPr/>
            </p:nvSpPr>
            <p:spPr bwMode="auto">
              <a:xfrm>
                <a:off x="6587950" y="362255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6930076" y="902208"/>
                <a:ext cx="0" cy="3651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grpSp>
            <p:nvGrpSpPr>
              <p:cNvPr id="39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44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5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6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8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49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0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1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2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3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4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5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6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7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8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59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0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1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2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3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4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65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6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7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8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69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0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1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2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3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4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5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6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7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8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79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0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1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2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3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4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5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6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7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88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42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6732396" y="3376019"/>
                <a:ext cx="1021575" cy="55092"/>
              </a:xfrm>
              <a:prstGeom prst="bentConnector3">
                <a:avLst>
                  <a:gd name="adj1" fmla="val 50000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62" name="Gerade Verbindung mit Pfeil 161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4" name="Rectangle 70"/>
            <p:cNvSpPr>
              <a:spLocks noChangeArrowheads="1"/>
            </p:cNvSpPr>
            <p:nvPr/>
          </p:nvSpPr>
          <p:spPr bwMode="auto">
            <a:xfrm>
              <a:off x="5520338" y="2975194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5" name="Textfeld 164"/>
          <p:cNvSpPr txBox="1"/>
          <p:nvPr/>
        </p:nvSpPr>
        <p:spPr>
          <a:xfrm>
            <a:off x="5024811" y="7642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cxnSp>
        <p:nvCxnSpPr>
          <p:cNvPr id="187" name="Gewinkelte Verbindung 73"/>
          <p:cNvCxnSpPr>
            <a:cxnSpLocks noChangeShapeType="1"/>
          </p:cNvCxnSpPr>
          <p:nvPr/>
        </p:nvCxnSpPr>
        <p:spPr bwMode="auto">
          <a:xfrm flipV="1">
            <a:off x="482161" y="1209675"/>
            <a:ext cx="4985189" cy="2542005"/>
          </a:xfrm>
          <a:prstGeom prst="bentConnector3">
            <a:avLst>
              <a:gd name="adj1" fmla="val -3690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Gerade Verbindung mit Pfeil 198"/>
          <p:cNvCxnSpPr/>
          <p:nvPr/>
        </p:nvCxnSpPr>
        <p:spPr>
          <a:xfrm flipH="1">
            <a:off x="4884660" y="1710800"/>
            <a:ext cx="585927" cy="1"/>
          </a:xfrm>
          <a:prstGeom prst="straightConnector1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9" name="Textfeld 208"/>
          <p:cNvSpPr txBox="1"/>
          <p:nvPr/>
        </p:nvSpPr>
        <p:spPr>
          <a:xfrm>
            <a:off x="1076930" y="255036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Lightning</a:t>
            </a:r>
            <a:endParaRPr lang="de-DE" sz="1100" dirty="0">
              <a:solidFill>
                <a:srgbClr val="77933C"/>
              </a:solidFill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2948361" y="811919"/>
            <a:ext cx="1556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/Cam Triger</a:t>
            </a:r>
            <a:endParaRPr lang="de-DE" sz="1100" dirty="0"/>
          </a:p>
        </p:txBody>
      </p:sp>
      <p:sp>
        <p:nvSpPr>
          <p:cNvPr id="115" name="Textfeld 114"/>
          <p:cNvSpPr txBox="1"/>
          <p:nvPr/>
        </p:nvSpPr>
        <p:spPr>
          <a:xfrm>
            <a:off x="381605" y="969219"/>
            <a:ext cx="841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solidFill>
                  <a:srgbClr val="77933C"/>
                </a:solidFill>
              </a:rPr>
              <a:t>Encoder</a:t>
            </a:r>
            <a:endParaRPr lang="de-DE" sz="1100" dirty="0">
              <a:solidFill>
                <a:srgbClr val="779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1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Marketing\_Bildmaterial\Products 2015\Ansicht_mF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30014" y="2252688"/>
            <a:ext cx="3804836" cy="27228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llipse 4"/>
          <p:cNvSpPr/>
          <p:nvPr/>
        </p:nvSpPr>
        <p:spPr>
          <a:xfrm>
            <a:off x="4918740" y="2233321"/>
            <a:ext cx="1081680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" name="Gerade Verbindung 5"/>
          <p:cNvCxnSpPr/>
          <p:nvPr/>
        </p:nvCxnSpPr>
        <p:spPr>
          <a:xfrm flipH="1" flipV="1">
            <a:off x="5505446" y="1847846"/>
            <a:ext cx="2360" cy="36865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5" name="Ellipse 6"/>
          <p:cNvSpPr/>
          <p:nvPr/>
        </p:nvSpPr>
        <p:spPr>
          <a:xfrm>
            <a:off x="4315748" y="3236701"/>
            <a:ext cx="504053" cy="11182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6" name="Gerade Verbindung 7"/>
          <p:cNvCxnSpPr/>
          <p:nvPr/>
        </p:nvCxnSpPr>
        <p:spPr>
          <a:xfrm flipH="1">
            <a:off x="3400425" y="3792089"/>
            <a:ext cx="918935" cy="8386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7" name="Textfeld 8"/>
          <p:cNvSpPr txBox="1"/>
          <p:nvPr/>
        </p:nvSpPr>
        <p:spPr>
          <a:xfrm>
            <a:off x="1640698" y="3599800"/>
            <a:ext cx="1804723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Camera Interfaces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SFP+ (10 Gbit)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  <p:sp>
        <p:nvSpPr>
          <p:cNvPr id="8" name="Textfeld 9"/>
          <p:cNvSpPr txBox="1"/>
          <p:nvPr/>
        </p:nvSpPr>
        <p:spPr>
          <a:xfrm>
            <a:off x="4515288" y="5162345"/>
            <a:ext cx="2411236" cy="523219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DMA1800</a:t>
            </a: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 (PCIe x4 Gen2):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Up to 1.800 MByte/s</a:t>
            </a:r>
          </a:p>
        </p:txBody>
      </p:sp>
      <p:sp>
        <p:nvSpPr>
          <p:cNvPr id="9" name="Ellipse 10"/>
          <p:cNvSpPr/>
          <p:nvPr/>
        </p:nvSpPr>
        <p:spPr>
          <a:xfrm>
            <a:off x="5390214" y="4353184"/>
            <a:ext cx="972885" cy="3600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0" name="Gerade Verbindung 11"/>
          <p:cNvCxnSpPr/>
          <p:nvPr/>
        </p:nvCxnSpPr>
        <p:spPr>
          <a:xfrm>
            <a:off x="5876656" y="4713229"/>
            <a:ext cx="265" cy="43027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11" name="Ellipse 14"/>
          <p:cNvSpPr/>
          <p:nvPr/>
        </p:nvSpPr>
        <p:spPr>
          <a:xfrm>
            <a:off x="4228743" y="2545744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2" name="Gerade Verbindung 15"/>
          <p:cNvCxnSpPr/>
          <p:nvPr/>
        </p:nvCxnSpPr>
        <p:spPr>
          <a:xfrm flipH="1" flipV="1">
            <a:off x="3438528" y="2524128"/>
            <a:ext cx="813431" cy="240688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13" name="Textfeld 16"/>
          <p:cNvSpPr txBox="1"/>
          <p:nvPr/>
        </p:nvSpPr>
        <p:spPr>
          <a:xfrm>
            <a:off x="1629844" y="1979712"/>
            <a:ext cx="2013819" cy="954103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Opto-coupled inputs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TTL outputs, RS485,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Shaft Encoder, Trigger</a:t>
            </a:r>
          </a:p>
        </p:txBody>
      </p:sp>
      <p:sp>
        <p:nvSpPr>
          <p:cNvPr id="14" name="Textfeld 17"/>
          <p:cNvSpPr txBox="1"/>
          <p:nvPr/>
        </p:nvSpPr>
        <p:spPr>
          <a:xfrm>
            <a:off x="4788337" y="1159120"/>
            <a:ext cx="1679880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board connection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Marketing\_Bildmaterial\Products 2015\Ansicht_mF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30014" y="2252688"/>
            <a:ext cx="3804836" cy="27228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llipse 14"/>
          <p:cNvSpPr/>
          <p:nvPr/>
        </p:nvSpPr>
        <p:spPr>
          <a:xfrm>
            <a:off x="4311868" y="2493817"/>
            <a:ext cx="324118" cy="79499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38100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2" name="Gerade Verbindung 15"/>
          <p:cNvCxnSpPr/>
          <p:nvPr/>
        </p:nvCxnSpPr>
        <p:spPr>
          <a:xfrm flipH="1">
            <a:off x="3533528" y="2871691"/>
            <a:ext cx="756000" cy="0"/>
          </a:xfrm>
          <a:prstGeom prst="straightConnector1">
            <a:avLst/>
          </a:prstGeom>
          <a:noFill/>
          <a:ln w="38100">
            <a:solidFill>
              <a:srgbClr val="A6CE36"/>
            </a:solidFill>
            <a:prstDash val="solid"/>
          </a:ln>
          <a:effectLst/>
        </p:spPr>
      </p:cxnSp>
      <p:sp>
        <p:nvSpPr>
          <p:cNvPr id="13" name="Textfeld 16"/>
          <p:cNvSpPr txBox="1"/>
          <p:nvPr/>
        </p:nvSpPr>
        <p:spPr>
          <a:xfrm>
            <a:off x="1625339" y="2505692"/>
            <a:ext cx="193193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Front GPIO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TTL outputs</a:t>
            </a:r>
          </a:p>
        </p:txBody>
      </p:sp>
    </p:spTree>
    <p:extLst>
      <p:ext uri="{BB962C8B-B14F-4D97-AF65-F5344CB8AC3E}">
        <p14:creationId xmlns:p14="http://schemas.microsoft.com/office/powerpoint/2010/main" val="3804053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88649" y="2392683"/>
            <a:ext cx="5457678" cy="316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266330" y="1240069"/>
            <a:ext cx="9048502" cy="3578046"/>
            <a:chOff x="2561874" y="3365129"/>
            <a:chExt cx="3674428" cy="1452980"/>
          </a:xfrm>
        </p:grpSpPr>
        <p:sp>
          <p:nvSpPr>
            <p:cNvPr id="5" name="Rectangle 5"/>
            <p:cNvSpPr/>
            <p:nvPr/>
          </p:nvSpPr>
          <p:spPr>
            <a:xfrm>
              <a:off x="3923928" y="3375022"/>
              <a:ext cx="1656179" cy="1443087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grpSp>
          <p:nvGrpSpPr>
            <p:cNvPr id="6" name="Gruppieren 10"/>
            <p:cNvGrpSpPr/>
            <p:nvPr/>
          </p:nvGrpSpPr>
          <p:grpSpPr>
            <a:xfrm>
              <a:off x="2561874" y="3456514"/>
              <a:ext cx="559146" cy="322179"/>
              <a:chOff x="2561874" y="3456514"/>
              <a:chExt cx="559146" cy="322179"/>
            </a:xfrm>
          </p:grpSpPr>
          <p:sp>
            <p:nvSpPr>
              <p:cNvPr id="81" name="Rectangle 5"/>
              <p:cNvSpPr/>
              <p:nvPr/>
            </p:nvSpPr>
            <p:spPr>
              <a:xfrm>
                <a:off x="2742047" y="3456514"/>
                <a:ext cx="321283" cy="322179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54004" tIns="35999" rIns="35999" bIns="35999" anchor="ctr" anchorCtr="0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Camera</a:t>
                </a:r>
              </a:p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Link</a:t>
                </a:r>
              </a:p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Camera</a:t>
                </a:r>
              </a:p>
            </p:txBody>
          </p:sp>
          <p:sp>
            <p:nvSpPr>
              <p:cNvPr id="82" name="Rectangle 47"/>
              <p:cNvSpPr/>
              <p:nvPr/>
            </p:nvSpPr>
            <p:spPr>
              <a:xfrm>
                <a:off x="3063331" y="3645557"/>
                <a:ext cx="57689" cy="100291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" name="Rectangle 48"/>
              <p:cNvSpPr/>
              <p:nvPr/>
            </p:nvSpPr>
            <p:spPr>
              <a:xfrm>
                <a:off x="3063331" y="3504437"/>
                <a:ext cx="39940" cy="80768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" name="Rectangle 5"/>
              <p:cNvSpPr/>
              <p:nvPr/>
            </p:nvSpPr>
            <p:spPr>
              <a:xfrm>
                <a:off x="2561874" y="3504437"/>
                <a:ext cx="181060" cy="229871"/>
              </a:xfrm>
              <a:prstGeom prst="rect">
                <a:avLst/>
              </a:prstGeom>
              <a:gradFill>
                <a:gsLst>
                  <a:gs pos="0">
                    <a:srgbClr val="0D0D0D"/>
                  </a:gs>
                  <a:gs pos="50000">
                    <a:srgbClr val="595959"/>
                  </a:gs>
                  <a:gs pos="100000">
                    <a:srgbClr val="0D0D0D"/>
                  </a:gs>
                </a:gsLst>
                <a:lin ang="54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7" name="Gewinkelte Verbindung 73"/>
            <p:cNvCxnSpPr>
              <a:endCxn id="78" idx="1"/>
            </p:cNvCxnSpPr>
            <p:nvPr/>
          </p:nvCxnSpPr>
          <p:spPr>
            <a:xfrm>
              <a:off x="3104808" y="3547798"/>
              <a:ext cx="1002393" cy="614660"/>
            </a:xfrm>
            <a:prstGeom prst="bentConnector3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grpSp>
          <p:nvGrpSpPr>
            <p:cNvPr id="8" name="Gruppieren 9"/>
            <p:cNvGrpSpPr/>
            <p:nvPr/>
          </p:nvGrpSpPr>
          <p:grpSpPr>
            <a:xfrm>
              <a:off x="4009808" y="3716779"/>
              <a:ext cx="1512883" cy="1008062"/>
              <a:chOff x="4009808" y="3716779"/>
              <a:chExt cx="1512883" cy="1008062"/>
            </a:xfrm>
          </p:grpSpPr>
          <p:grpSp>
            <p:nvGrpSpPr>
              <p:cNvPr id="22" name="Gruppieren 10"/>
              <p:cNvGrpSpPr/>
              <p:nvPr/>
            </p:nvGrpSpPr>
            <p:grpSpPr>
              <a:xfrm>
                <a:off x="4009808" y="3716779"/>
                <a:ext cx="1512883" cy="1008062"/>
                <a:chOff x="4009808" y="3716779"/>
                <a:chExt cx="1512883" cy="1008062"/>
              </a:xfrm>
            </p:grpSpPr>
            <p:sp>
              <p:nvSpPr>
                <p:cNvPr id="25" name="Rectangle 64"/>
                <p:cNvSpPr/>
                <p:nvPr/>
              </p:nvSpPr>
              <p:spPr>
                <a:xfrm>
                  <a:off x="4225707" y="3789803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6" name="Rectangle 65"/>
                <p:cNvSpPr/>
                <p:nvPr/>
              </p:nvSpPr>
              <p:spPr>
                <a:xfrm>
                  <a:off x="4441606" y="4653409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4586072" y="4653409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8" name="Rectangle 69"/>
                <p:cNvSpPr/>
                <p:nvPr/>
              </p:nvSpPr>
              <p:spPr>
                <a:xfrm>
                  <a:off x="4009808" y="3716779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9" name="Rectangle 72"/>
                <p:cNvSpPr/>
                <p:nvPr/>
              </p:nvSpPr>
              <p:spPr>
                <a:xfrm>
                  <a:off x="4370173" y="3751710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0" name="Text Box 73"/>
                <p:cNvSpPr txBox="1"/>
                <p:nvPr/>
              </p:nvSpPr>
              <p:spPr>
                <a:xfrm>
                  <a:off x="5149635" y="4054915"/>
                  <a:ext cx="287341" cy="144466"/>
                </a:xfrm>
                <a:prstGeom prst="rect">
                  <a:avLst/>
                </a:prstGeom>
                <a:gradFill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 pitchFamily="34"/>
                    </a:rPr>
                    <a:t>RAM</a:t>
                  </a:r>
                </a:p>
              </p:txBody>
            </p:sp>
            <p:sp>
              <p:nvSpPr>
                <p:cNvPr id="31" name="Text Box 104"/>
                <p:cNvSpPr txBox="1"/>
                <p:nvPr/>
              </p:nvSpPr>
              <p:spPr>
                <a:xfrm>
                  <a:off x="5149635" y="4270814"/>
                  <a:ext cx="287341" cy="144466"/>
                </a:xfrm>
                <a:prstGeom prst="rect">
                  <a:avLst/>
                </a:prstGeom>
                <a:gradFill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 pitchFamily="34"/>
                    </a:rPr>
                    <a:t>RAM</a:t>
                  </a:r>
                </a:p>
              </p:txBody>
            </p:sp>
            <p:sp>
              <p:nvSpPr>
                <p:cNvPr id="32" name="Line 75"/>
                <p:cNvSpPr/>
                <p:nvPr/>
              </p:nvSpPr>
              <p:spPr>
                <a:xfrm flipV="1">
                  <a:off x="461941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3" name="Line 76"/>
                <p:cNvSpPr/>
                <p:nvPr/>
              </p:nvSpPr>
              <p:spPr>
                <a:xfrm flipV="1">
                  <a:off x="4660687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4" name="Line 77"/>
                <p:cNvSpPr/>
                <p:nvPr/>
              </p:nvSpPr>
              <p:spPr>
                <a:xfrm flipV="1">
                  <a:off x="4703545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5" name="Line 78"/>
                <p:cNvSpPr/>
                <p:nvPr/>
              </p:nvSpPr>
              <p:spPr>
                <a:xfrm flipV="1">
                  <a:off x="474482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6" name="Line 79"/>
                <p:cNvSpPr/>
                <p:nvPr/>
              </p:nvSpPr>
              <p:spPr>
                <a:xfrm flipV="1">
                  <a:off x="4781333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7" name="Line 80"/>
                <p:cNvSpPr/>
                <p:nvPr/>
              </p:nvSpPr>
              <p:spPr>
                <a:xfrm flipV="1">
                  <a:off x="4789270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8" name="Line 81"/>
                <p:cNvSpPr/>
                <p:nvPr/>
              </p:nvSpPr>
              <p:spPr>
                <a:xfrm flipV="1">
                  <a:off x="4830546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39" name="Line 82"/>
                <p:cNvSpPr/>
                <p:nvPr/>
              </p:nvSpPr>
              <p:spPr>
                <a:xfrm flipV="1">
                  <a:off x="4873413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0" name="Line 83"/>
                <p:cNvSpPr/>
                <p:nvPr/>
              </p:nvSpPr>
              <p:spPr>
                <a:xfrm flipV="1">
                  <a:off x="4914689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1" name="Line 84"/>
                <p:cNvSpPr/>
                <p:nvPr/>
              </p:nvSpPr>
              <p:spPr>
                <a:xfrm flipV="1">
                  <a:off x="4951201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2" name="Line 85"/>
                <p:cNvSpPr/>
                <p:nvPr/>
              </p:nvSpPr>
              <p:spPr>
                <a:xfrm rot="5399996" flipV="1">
                  <a:off x="4994055" y="426288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3" name="Line 86"/>
                <p:cNvSpPr/>
                <p:nvPr/>
              </p:nvSpPr>
              <p:spPr>
                <a:xfrm rot="5399996" flipV="1">
                  <a:off x="4994055" y="430415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4" name="Line 87"/>
                <p:cNvSpPr/>
                <p:nvPr/>
              </p:nvSpPr>
              <p:spPr>
                <a:xfrm rot="5399996" flipV="1">
                  <a:off x="4994055" y="434701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5" name="Line 88"/>
                <p:cNvSpPr/>
                <p:nvPr/>
              </p:nvSpPr>
              <p:spPr>
                <a:xfrm rot="5399996" flipV="1">
                  <a:off x="4994055" y="438829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6" name="Line 89"/>
                <p:cNvSpPr/>
                <p:nvPr/>
              </p:nvSpPr>
              <p:spPr>
                <a:xfrm rot="5399996" flipV="1">
                  <a:off x="4994055" y="442480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7" name="Line 90"/>
                <p:cNvSpPr/>
                <p:nvPr/>
              </p:nvSpPr>
              <p:spPr>
                <a:xfrm rot="5399996" flipV="1">
                  <a:off x="4495579" y="409777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8" name="Line 91"/>
                <p:cNvSpPr/>
                <p:nvPr/>
              </p:nvSpPr>
              <p:spPr>
                <a:xfrm rot="5399996" flipV="1">
                  <a:off x="4495579" y="413905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49" name="Line 92"/>
                <p:cNvSpPr/>
                <p:nvPr/>
              </p:nvSpPr>
              <p:spPr>
                <a:xfrm rot="5399996" flipV="1">
                  <a:off x="4495579" y="418192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0" name="Line 93"/>
                <p:cNvSpPr/>
                <p:nvPr/>
              </p:nvSpPr>
              <p:spPr>
                <a:xfrm rot="5399996" flipV="1">
                  <a:off x="4495579" y="422318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1" name="Line 94"/>
                <p:cNvSpPr/>
                <p:nvPr/>
              </p:nvSpPr>
              <p:spPr>
                <a:xfrm rot="5399996" flipV="1">
                  <a:off x="4495579" y="425971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2" name="Text Box 95"/>
                <p:cNvSpPr txBox="1"/>
                <p:nvPr/>
              </p:nvSpPr>
              <p:spPr>
                <a:xfrm>
                  <a:off x="4513048" y="4005702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 i="0" u="none" strike="noStrike" kern="1200" cap="none" spc="0" baseline="0">
                      <a:solidFill>
                        <a:srgbClr val="FFFFFF"/>
                      </a:solidFill>
                      <a:uFillTx/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53" name="Line 96"/>
                <p:cNvSpPr/>
                <p:nvPr/>
              </p:nvSpPr>
              <p:spPr>
                <a:xfrm rot="5399996" flipV="1">
                  <a:off x="4995646" y="418033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4" name="Line 97"/>
                <p:cNvSpPr/>
                <p:nvPr/>
              </p:nvSpPr>
              <p:spPr>
                <a:xfrm rot="5399996" flipV="1">
                  <a:off x="4995646" y="422160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5" name="Line 98"/>
                <p:cNvSpPr/>
                <p:nvPr/>
              </p:nvSpPr>
              <p:spPr>
                <a:xfrm rot="5399996" flipV="1">
                  <a:off x="4493997" y="401522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6" name="Line 99"/>
                <p:cNvSpPr/>
                <p:nvPr/>
              </p:nvSpPr>
              <p:spPr>
                <a:xfrm rot="5399996" flipV="1">
                  <a:off x="4493997" y="405650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7" name="Line 100"/>
                <p:cNvSpPr/>
                <p:nvPr/>
              </p:nvSpPr>
              <p:spPr>
                <a:xfrm flipV="1">
                  <a:off x="4540032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8" name="Line 101"/>
                <p:cNvSpPr/>
                <p:nvPr/>
              </p:nvSpPr>
              <p:spPr>
                <a:xfrm flipV="1">
                  <a:off x="4581308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9" name="Line 102"/>
                <p:cNvSpPr/>
                <p:nvPr/>
              </p:nvSpPr>
              <p:spPr>
                <a:xfrm flipV="1">
                  <a:off x="4706718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0" name="Line 103"/>
                <p:cNvSpPr/>
                <p:nvPr/>
              </p:nvSpPr>
              <p:spPr>
                <a:xfrm flipV="1">
                  <a:off x="4747994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1" name="Line 105"/>
                <p:cNvSpPr/>
                <p:nvPr/>
              </p:nvSpPr>
              <p:spPr>
                <a:xfrm rot="5399996" flipV="1">
                  <a:off x="4998819" y="409777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2" name="Line 106"/>
                <p:cNvSpPr/>
                <p:nvPr/>
              </p:nvSpPr>
              <p:spPr>
                <a:xfrm rot="5399996" flipV="1">
                  <a:off x="4998819" y="413905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3" name="Line 107"/>
                <p:cNvSpPr/>
                <p:nvPr/>
              </p:nvSpPr>
              <p:spPr>
                <a:xfrm rot="5399996" flipV="1">
                  <a:off x="5000410" y="401522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4" name="Line 108"/>
                <p:cNvSpPr/>
                <p:nvPr/>
              </p:nvSpPr>
              <p:spPr>
                <a:xfrm rot="5399996" flipV="1">
                  <a:off x="5000410" y="405650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5" name="Line 109"/>
                <p:cNvSpPr/>
                <p:nvPr/>
              </p:nvSpPr>
              <p:spPr>
                <a:xfrm rot="5399996" flipV="1">
                  <a:off x="4493997" y="43803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6" name="Line 110"/>
                <p:cNvSpPr/>
                <p:nvPr/>
              </p:nvSpPr>
              <p:spPr>
                <a:xfrm rot="5399996" flipV="1">
                  <a:off x="4493997" y="442163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7" name="Line 111"/>
                <p:cNvSpPr/>
                <p:nvPr/>
              </p:nvSpPr>
              <p:spPr>
                <a:xfrm rot="5399996" flipV="1">
                  <a:off x="4495579" y="42978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8" name="Line 112"/>
                <p:cNvSpPr/>
                <p:nvPr/>
              </p:nvSpPr>
              <p:spPr>
                <a:xfrm rot="5399996" flipV="1">
                  <a:off x="4495579" y="433908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69" name="Line 113"/>
                <p:cNvSpPr/>
                <p:nvPr/>
              </p:nvSpPr>
              <p:spPr>
                <a:xfrm flipV="1">
                  <a:off x="4624175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0" name="Line 114"/>
                <p:cNvSpPr/>
                <p:nvPr/>
              </p:nvSpPr>
              <p:spPr>
                <a:xfrm flipV="1">
                  <a:off x="4665451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1" name="Line 115"/>
                <p:cNvSpPr/>
                <p:nvPr/>
              </p:nvSpPr>
              <p:spPr>
                <a:xfrm flipV="1">
                  <a:off x="4541623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2" name="Line 116"/>
                <p:cNvSpPr/>
                <p:nvPr/>
              </p:nvSpPr>
              <p:spPr>
                <a:xfrm flipV="1">
                  <a:off x="4582899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3" name="Line 117"/>
                <p:cNvSpPr/>
                <p:nvPr/>
              </p:nvSpPr>
              <p:spPr>
                <a:xfrm flipV="1">
                  <a:off x="490516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4" name="Line 118"/>
                <p:cNvSpPr/>
                <p:nvPr/>
              </p:nvSpPr>
              <p:spPr>
                <a:xfrm flipV="1">
                  <a:off x="4946437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5" name="Line 119"/>
                <p:cNvSpPr/>
                <p:nvPr/>
              </p:nvSpPr>
              <p:spPr>
                <a:xfrm flipV="1">
                  <a:off x="4822609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6" name="Line 120"/>
                <p:cNvSpPr/>
                <p:nvPr/>
              </p:nvSpPr>
              <p:spPr>
                <a:xfrm flipV="1">
                  <a:off x="4863885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7" name="Rectangle 70"/>
                <p:cNvSpPr/>
                <p:nvPr/>
              </p:nvSpPr>
              <p:spPr>
                <a:xfrm>
                  <a:off x="4193484" y="4108481"/>
                  <a:ext cx="142134" cy="106317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8" name="Rectangle 70"/>
                <p:cNvSpPr/>
                <p:nvPr/>
              </p:nvSpPr>
              <p:spPr>
                <a:xfrm>
                  <a:off x="4107201" y="4108582"/>
                  <a:ext cx="45729" cy="107752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79" name="Rectangle 72"/>
                <p:cNvSpPr/>
                <p:nvPr/>
              </p:nvSpPr>
              <p:spPr>
                <a:xfrm>
                  <a:off x="4123651" y="3820445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0" name="Rectangle 68"/>
                <p:cNvSpPr/>
                <p:nvPr/>
              </p:nvSpPr>
              <p:spPr>
                <a:xfrm>
                  <a:off x="4154274" y="3716779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p:grpSp>
          <p:sp>
            <p:nvSpPr>
              <p:cNvPr id="23" name="Rectangle 70"/>
              <p:cNvSpPr/>
              <p:nvPr/>
            </p:nvSpPr>
            <p:spPr>
              <a:xfrm>
                <a:off x="4195660" y="4324508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4" name="Rectangle 70"/>
              <p:cNvSpPr/>
              <p:nvPr/>
            </p:nvSpPr>
            <p:spPr>
              <a:xfrm>
                <a:off x="4109011" y="4324508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9" name="Textfeld 73"/>
            <p:cNvSpPr txBox="1"/>
            <p:nvPr/>
          </p:nvSpPr>
          <p:spPr>
            <a:xfrm>
              <a:off x="3906600" y="3365129"/>
              <a:ext cx="1152125" cy="13748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60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Host PC</a:t>
              </a:r>
            </a:p>
          </p:txBody>
        </p:sp>
        <p:sp>
          <p:nvSpPr>
            <p:cNvPr id="10" name="Textfeld 74"/>
            <p:cNvSpPr txBox="1"/>
            <p:nvPr/>
          </p:nvSpPr>
          <p:spPr>
            <a:xfrm>
              <a:off x="5084177" y="3787753"/>
              <a:ext cx="1152125" cy="13748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60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marathon</a:t>
              </a:r>
            </a:p>
          </p:txBody>
        </p:sp>
        <p:sp>
          <p:nvSpPr>
            <p:cNvPr id="11" name="Textfeld 75"/>
            <p:cNvSpPr txBox="1"/>
            <p:nvPr/>
          </p:nvSpPr>
          <p:spPr>
            <a:xfrm>
              <a:off x="4625603" y="4635043"/>
              <a:ext cx="695200" cy="1124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PCIe x 4</a:t>
              </a:r>
            </a:p>
          </p:txBody>
        </p:sp>
        <p:sp>
          <p:nvSpPr>
            <p:cNvPr id="12" name="Textfeld 76"/>
            <p:cNvSpPr txBox="1"/>
            <p:nvPr/>
          </p:nvSpPr>
          <p:spPr>
            <a:xfrm>
              <a:off x="3053019" y="3450030"/>
              <a:ext cx="627445" cy="18747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Camera Link/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>
                  <a:solidFill>
                    <a:srgbClr val="000000"/>
                  </a:solidFill>
                  <a:latin typeface="Calibri"/>
                </a:rPr>
                <a:t>Power over CL </a:t>
              </a:r>
              <a:endParaRPr lang="de-DE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13" name="Gewinkelte Verbindung 73"/>
            <p:cNvCxnSpPr/>
            <p:nvPr/>
          </p:nvCxnSpPr>
          <p:spPr>
            <a:xfrm>
              <a:off x="3101626" y="4274874"/>
              <a:ext cx="1003645" cy="103446"/>
            </a:xfrm>
            <a:prstGeom prst="bentConnector3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sp>
          <p:nvSpPr>
            <p:cNvPr id="15" name="Ellipse 90"/>
            <p:cNvSpPr/>
            <p:nvPr/>
          </p:nvSpPr>
          <p:spPr>
            <a:xfrm>
              <a:off x="4556126" y="4615162"/>
              <a:ext cx="419096" cy="13652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6" name="Ellipse 91"/>
            <p:cNvSpPr/>
            <p:nvPr/>
          </p:nvSpPr>
          <p:spPr>
            <a:xfrm>
              <a:off x="4067178" y="3937004"/>
              <a:ext cx="304796" cy="63499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grpSp>
          <p:nvGrpSpPr>
            <p:cNvPr id="17" name="Gruppieren 10"/>
            <p:cNvGrpSpPr/>
            <p:nvPr/>
          </p:nvGrpSpPr>
          <p:grpSpPr>
            <a:xfrm>
              <a:off x="2561874" y="4186763"/>
              <a:ext cx="559146" cy="322179"/>
              <a:chOff x="2561874" y="4186763"/>
              <a:chExt cx="559146" cy="322179"/>
            </a:xfrm>
          </p:grpSpPr>
          <p:sp>
            <p:nvSpPr>
              <p:cNvPr id="18" name="Rectangle 5"/>
              <p:cNvSpPr/>
              <p:nvPr/>
            </p:nvSpPr>
            <p:spPr>
              <a:xfrm>
                <a:off x="2742047" y="4186763"/>
                <a:ext cx="321283" cy="322179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54004" tIns="35999" rIns="35999" bIns="35999" anchor="ctr" anchorCtr="0" compatLnSpc="1"/>
              <a:lstStyle/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Camera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Link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Camera</a:t>
                </a:r>
                <a:endParaRPr lang="en-US" sz="5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47"/>
              <p:cNvSpPr/>
              <p:nvPr/>
            </p:nvSpPr>
            <p:spPr>
              <a:xfrm>
                <a:off x="3063331" y="4375806"/>
                <a:ext cx="57689" cy="100291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0" name="Rectangle 48"/>
              <p:cNvSpPr/>
              <p:nvPr/>
            </p:nvSpPr>
            <p:spPr>
              <a:xfrm>
                <a:off x="3063331" y="4234686"/>
                <a:ext cx="39940" cy="80768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1" name="Rectangle 5"/>
              <p:cNvSpPr/>
              <p:nvPr/>
            </p:nvSpPr>
            <p:spPr>
              <a:xfrm>
                <a:off x="2561874" y="4234686"/>
                <a:ext cx="181060" cy="229871"/>
              </a:xfrm>
              <a:prstGeom prst="rect">
                <a:avLst/>
              </a:prstGeom>
              <a:gradFill>
                <a:gsLst>
                  <a:gs pos="0">
                    <a:srgbClr val="0D0D0D"/>
                  </a:gs>
                  <a:gs pos="50000">
                    <a:srgbClr val="595959"/>
                  </a:gs>
                  <a:gs pos="100000">
                    <a:srgbClr val="0D0D0D"/>
                  </a:gs>
                </a:gsLst>
                <a:lin ang="54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</p:grpSp>
      <p:sp>
        <p:nvSpPr>
          <p:cNvPr id="86" name="Textfeld 76"/>
          <p:cNvSpPr txBox="1"/>
          <p:nvPr/>
        </p:nvSpPr>
        <p:spPr>
          <a:xfrm>
            <a:off x="1477280" y="3243906"/>
            <a:ext cx="1545118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Camera Link/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>
                <a:solidFill>
                  <a:srgbClr val="000000"/>
                </a:solidFill>
                <a:latin typeface="Calibri"/>
              </a:rPr>
              <a:t>Power over CL </a:t>
            </a:r>
            <a:endParaRPr lang="de-DE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0092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0"/>
          <p:cNvGrpSpPr/>
          <p:nvPr/>
        </p:nvGrpSpPr>
        <p:grpSpPr>
          <a:xfrm>
            <a:off x="2737100" y="2352952"/>
            <a:ext cx="1000125" cy="576264"/>
            <a:chOff x="2737100" y="2352952"/>
            <a:chExt cx="1000125" cy="576264"/>
          </a:xfrm>
        </p:grpSpPr>
        <p:sp>
          <p:nvSpPr>
            <p:cNvPr id="3" name="Rectangle 5"/>
            <p:cNvSpPr/>
            <p:nvPr/>
          </p:nvSpPr>
          <p:spPr>
            <a:xfrm>
              <a:off x="3059362" y="2352952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4" name="Rectangle 47"/>
            <p:cNvSpPr/>
            <p:nvPr/>
          </p:nvSpPr>
          <p:spPr>
            <a:xfrm>
              <a:off x="3634035" y="2691088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Rectangle 48"/>
            <p:cNvSpPr/>
            <p:nvPr/>
          </p:nvSpPr>
          <p:spPr>
            <a:xfrm>
              <a:off x="3634035" y="2438677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737100" y="2438677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" name="Gewinkelte Verbindung 73"/>
          <p:cNvCxnSpPr/>
          <p:nvPr/>
        </p:nvCxnSpPr>
        <p:spPr>
          <a:xfrm flipV="1">
            <a:off x="3702048" y="3084838"/>
            <a:ext cx="401632" cy="185413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grpSp>
        <p:nvGrpSpPr>
          <p:cNvPr id="8" name="Gruppieren 9"/>
          <p:cNvGrpSpPr/>
          <p:nvPr/>
        </p:nvGrpSpPr>
        <p:grpSpPr>
          <a:xfrm>
            <a:off x="4009808" y="2420892"/>
            <a:ext cx="1512883" cy="1008061"/>
            <a:chOff x="4009808" y="2420892"/>
            <a:chExt cx="1512883" cy="1008061"/>
          </a:xfrm>
        </p:grpSpPr>
        <p:grpSp>
          <p:nvGrpSpPr>
            <p:cNvPr id="9" name="Gruppieren 10"/>
            <p:cNvGrpSpPr/>
            <p:nvPr/>
          </p:nvGrpSpPr>
          <p:grpSpPr>
            <a:xfrm>
              <a:off x="4009808" y="2420892"/>
              <a:ext cx="1512883" cy="1008061"/>
              <a:chOff x="4009808" y="2420892"/>
              <a:chExt cx="1512883" cy="1008061"/>
            </a:xfrm>
          </p:grpSpPr>
          <p:sp>
            <p:nvSpPr>
              <p:cNvPr id="10" name="Rectangle 64"/>
              <p:cNvSpPr/>
              <p:nvPr/>
            </p:nvSpPr>
            <p:spPr>
              <a:xfrm>
                <a:off x="4225707" y="2493916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" name="Rectangle 65"/>
              <p:cNvSpPr/>
              <p:nvPr/>
            </p:nvSpPr>
            <p:spPr>
              <a:xfrm>
                <a:off x="4441606" y="3357512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Rectangle 66"/>
              <p:cNvSpPr/>
              <p:nvPr/>
            </p:nvSpPr>
            <p:spPr>
              <a:xfrm>
                <a:off x="4586072" y="3357512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" name="Rectangle 69"/>
              <p:cNvSpPr/>
              <p:nvPr/>
            </p:nvSpPr>
            <p:spPr>
              <a:xfrm>
                <a:off x="4009808" y="2420892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" name="Rectangle 72"/>
              <p:cNvSpPr/>
              <p:nvPr/>
            </p:nvSpPr>
            <p:spPr>
              <a:xfrm>
                <a:off x="4370173" y="2455813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" name="Text Box 73"/>
              <p:cNvSpPr txBox="1"/>
              <p:nvPr/>
            </p:nvSpPr>
            <p:spPr>
              <a:xfrm>
                <a:off x="5149635" y="2759028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6" name="Text Box 104"/>
              <p:cNvSpPr txBox="1"/>
              <p:nvPr/>
            </p:nvSpPr>
            <p:spPr>
              <a:xfrm>
                <a:off x="5149635" y="2974927"/>
                <a:ext cx="287341" cy="144466"/>
              </a:xfrm>
              <a:prstGeom prst="rect">
                <a:avLst/>
              </a:prstGeom>
              <a:gradFill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 pitchFamily="34"/>
                  </a:rPr>
                  <a:t>RAM</a:t>
                </a:r>
              </a:p>
            </p:txBody>
          </p:sp>
          <p:sp>
            <p:nvSpPr>
              <p:cNvPr id="17" name="Line 75"/>
              <p:cNvSpPr/>
              <p:nvPr/>
            </p:nvSpPr>
            <p:spPr>
              <a:xfrm flipV="1">
                <a:off x="4619411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" name="Line 76"/>
              <p:cNvSpPr/>
              <p:nvPr/>
            </p:nvSpPr>
            <p:spPr>
              <a:xfrm flipV="1">
                <a:off x="4660687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9" name="Line 77"/>
              <p:cNvSpPr/>
              <p:nvPr/>
            </p:nvSpPr>
            <p:spPr>
              <a:xfrm flipV="1">
                <a:off x="4703545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0" name="Line 78"/>
              <p:cNvSpPr/>
              <p:nvPr/>
            </p:nvSpPr>
            <p:spPr>
              <a:xfrm flipV="1">
                <a:off x="4744821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1" name="Line 79"/>
              <p:cNvSpPr/>
              <p:nvPr/>
            </p:nvSpPr>
            <p:spPr>
              <a:xfrm flipV="1">
                <a:off x="4781333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2" name="Line 80"/>
              <p:cNvSpPr/>
              <p:nvPr/>
            </p:nvSpPr>
            <p:spPr>
              <a:xfrm flipV="1">
                <a:off x="4789270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3" name="Line 81"/>
              <p:cNvSpPr/>
              <p:nvPr/>
            </p:nvSpPr>
            <p:spPr>
              <a:xfrm flipV="1">
                <a:off x="4830546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4" name="Line 82"/>
              <p:cNvSpPr/>
              <p:nvPr/>
            </p:nvSpPr>
            <p:spPr>
              <a:xfrm flipV="1">
                <a:off x="4873413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5" name="Line 83"/>
              <p:cNvSpPr/>
              <p:nvPr/>
            </p:nvSpPr>
            <p:spPr>
              <a:xfrm flipV="1">
                <a:off x="4914689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6" name="Line 84"/>
              <p:cNvSpPr/>
              <p:nvPr/>
            </p:nvSpPr>
            <p:spPr>
              <a:xfrm flipV="1">
                <a:off x="4951201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7" name="Line 85"/>
              <p:cNvSpPr/>
              <p:nvPr/>
            </p:nvSpPr>
            <p:spPr>
              <a:xfrm rot="5399996" flipV="1">
                <a:off x="4994055" y="296698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8" name="Line 86"/>
              <p:cNvSpPr/>
              <p:nvPr/>
            </p:nvSpPr>
            <p:spPr>
              <a:xfrm rot="5399996" flipV="1">
                <a:off x="4994055" y="30082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29" name="Line 87"/>
              <p:cNvSpPr/>
              <p:nvPr/>
            </p:nvSpPr>
            <p:spPr>
              <a:xfrm rot="5399996" flipV="1">
                <a:off x="4994055" y="305112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0" name="Line 88"/>
              <p:cNvSpPr/>
              <p:nvPr/>
            </p:nvSpPr>
            <p:spPr>
              <a:xfrm rot="5399996" flipV="1">
                <a:off x="4994055" y="309239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1" name="Line 89"/>
              <p:cNvSpPr/>
              <p:nvPr/>
            </p:nvSpPr>
            <p:spPr>
              <a:xfrm rot="5399996" flipV="1">
                <a:off x="4994055" y="312891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2" name="Line 90"/>
              <p:cNvSpPr/>
              <p:nvPr/>
            </p:nvSpPr>
            <p:spPr>
              <a:xfrm rot="5399996" flipV="1">
                <a:off x="4495579" y="280189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3" name="Line 91"/>
              <p:cNvSpPr/>
              <p:nvPr/>
            </p:nvSpPr>
            <p:spPr>
              <a:xfrm rot="5399996" flipV="1">
                <a:off x="4495579" y="28431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4" name="Line 92"/>
              <p:cNvSpPr/>
              <p:nvPr/>
            </p:nvSpPr>
            <p:spPr>
              <a:xfrm rot="5399996" flipV="1">
                <a:off x="4495579" y="28860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5" name="Line 93"/>
              <p:cNvSpPr/>
              <p:nvPr/>
            </p:nvSpPr>
            <p:spPr>
              <a:xfrm rot="5399996" flipV="1">
                <a:off x="4495579" y="29273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6" name="Line 94"/>
              <p:cNvSpPr/>
              <p:nvPr/>
            </p:nvSpPr>
            <p:spPr>
              <a:xfrm rot="5399996" flipV="1">
                <a:off x="4495579" y="296381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7" name="Text Box 95"/>
              <p:cNvSpPr txBox="1"/>
              <p:nvPr/>
            </p:nvSpPr>
            <p:spPr>
              <a:xfrm>
                <a:off x="4513048" y="2709815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rPr>
                  <a:t>FPGA</a:t>
                </a:r>
              </a:p>
            </p:txBody>
          </p:sp>
          <p:sp>
            <p:nvSpPr>
              <p:cNvPr id="38" name="Line 96"/>
              <p:cNvSpPr/>
              <p:nvPr/>
            </p:nvSpPr>
            <p:spPr>
              <a:xfrm rot="5399996" flipV="1">
                <a:off x="4995646" y="28844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39" name="Line 97"/>
              <p:cNvSpPr/>
              <p:nvPr/>
            </p:nvSpPr>
            <p:spPr>
              <a:xfrm rot="5399996" flipV="1">
                <a:off x="4995646" y="292571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" name="Line 98"/>
              <p:cNvSpPr/>
              <p:nvPr/>
            </p:nvSpPr>
            <p:spPr>
              <a:xfrm rot="5399996" flipV="1">
                <a:off x="4493997" y="271933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" name="Line 99"/>
              <p:cNvSpPr/>
              <p:nvPr/>
            </p:nvSpPr>
            <p:spPr>
              <a:xfrm rot="5399996" flipV="1">
                <a:off x="4493997" y="276061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" name="Line 100"/>
              <p:cNvSpPr/>
              <p:nvPr/>
            </p:nvSpPr>
            <p:spPr>
              <a:xfrm flipV="1">
                <a:off x="4540032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" name="Line 101"/>
              <p:cNvSpPr/>
              <p:nvPr/>
            </p:nvSpPr>
            <p:spPr>
              <a:xfrm flipV="1">
                <a:off x="4581308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" name="Line 102"/>
              <p:cNvSpPr/>
              <p:nvPr/>
            </p:nvSpPr>
            <p:spPr>
              <a:xfrm flipV="1">
                <a:off x="4706718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5" name="Line 103"/>
              <p:cNvSpPr/>
              <p:nvPr/>
            </p:nvSpPr>
            <p:spPr>
              <a:xfrm flipV="1">
                <a:off x="4747994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" name="Line 105"/>
              <p:cNvSpPr/>
              <p:nvPr/>
            </p:nvSpPr>
            <p:spPr>
              <a:xfrm rot="5399996" flipV="1">
                <a:off x="4998819" y="280189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" name="Line 106"/>
              <p:cNvSpPr/>
              <p:nvPr/>
            </p:nvSpPr>
            <p:spPr>
              <a:xfrm rot="5399996" flipV="1">
                <a:off x="4998819" y="28431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" name="Line 107"/>
              <p:cNvSpPr/>
              <p:nvPr/>
            </p:nvSpPr>
            <p:spPr>
              <a:xfrm rot="5399996" flipV="1">
                <a:off x="5000410" y="271933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" name="Line 108"/>
              <p:cNvSpPr/>
              <p:nvPr/>
            </p:nvSpPr>
            <p:spPr>
              <a:xfrm rot="5399996" flipV="1">
                <a:off x="5000410" y="276061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" name="Line 109"/>
              <p:cNvSpPr/>
              <p:nvPr/>
            </p:nvSpPr>
            <p:spPr>
              <a:xfrm rot="5399996" flipV="1">
                <a:off x="4493997" y="308445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" name="Line 110"/>
              <p:cNvSpPr/>
              <p:nvPr/>
            </p:nvSpPr>
            <p:spPr>
              <a:xfrm rot="5399996" flipV="1">
                <a:off x="4493997" y="312573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2" name="Line 111"/>
              <p:cNvSpPr/>
              <p:nvPr/>
            </p:nvSpPr>
            <p:spPr>
              <a:xfrm rot="5399996" flipV="1">
                <a:off x="4495579" y="300191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" name="Line 112"/>
              <p:cNvSpPr/>
              <p:nvPr/>
            </p:nvSpPr>
            <p:spPr>
              <a:xfrm rot="5399996" flipV="1">
                <a:off x="4495579" y="304319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" name="Line 113"/>
              <p:cNvSpPr/>
              <p:nvPr/>
            </p:nvSpPr>
            <p:spPr>
              <a:xfrm flipV="1">
                <a:off x="4624175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5" name="Line 114"/>
              <p:cNvSpPr/>
              <p:nvPr/>
            </p:nvSpPr>
            <p:spPr>
              <a:xfrm flipV="1">
                <a:off x="4665451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6" name="Line 115"/>
              <p:cNvSpPr/>
              <p:nvPr/>
            </p:nvSpPr>
            <p:spPr>
              <a:xfrm flipV="1">
                <a:off x="4541623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7" name="Line 116"/>
              <p:cNvSpPr/>
              <p:nvPr/>
            </p:nvSpPr>
            <p:spPr>
              <a:xfrm flipV="1">
                <a:off x="4582899" y="31765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8" name="Line 117"/>
              <p:cNvSpPr/>
              <p:nvPr/>
            </p:nvSpPr>
            <p:spPr>
              <a:xfrm flipV="1">
                <a:off x="4905161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9" name="Line 118"/>
              <p:cNvSpPr/>
              <p:nvPr/>
            </p:nvSpPr>
            <p:spPr>
              <a:xfrm flipV="1">
                <a:off x="4946437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0" name="Line 119"/>
              <p:cNvSpPr/>
              <p:nvPr/>
            </p:nvSpPr>
            <p:spPr>
              <a:xfrm flipV="1">
                <a:off x="4822609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1" name="Line 120"/>
              <p:cNvSpPr/>
              <p:nvPr/>
            </p:nvSpPr>
            <p:spPr>
              <a:xfrm flipV="1">
                <a:off x="4863885" y="2673303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2" name="Rectangle 70"/>
              <p:cNvSpPr/>
              <p:nvPr/>
            </p:nvSpPr>
            <p:spPr>
              <a:xfrm>
                <a:off x="4193484" y="2812584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3" name="Rectangle 70"/>
              <p:cNvSpPr/>
              <p:nvPr/>
            </p:nvSpPr>
            <p:spPr>
              <a:xfrm>
                <a:off x="4107201" y="2812694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" name="Rectangle 72"/>
              <p:cNvSpPr/>
              <p:nvPr/>
            </p:nvSpPr>
            <p:spPr>
              <a:xfrm>
                <a:off x="4123651" y="2524557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" name="Rectangle 68"/>
              <p:cNvSpPr/>
              <p:nvPr/>
            </p:nvSpPr>
            <p:spPr>
              <a:xfrm>
                <a:off x="4154274" y="2420892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66" name="Rectangle 70"/>
            <p:cNvSpPr/>
            <p:nvPr/>
          </p:nvSpPr>
          <p:spPr>
            <a:xfrm>
              <a:off x="4195660" y="3028611"/>
              <a:ext cx="142134" cy="106317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7" name="Rectangle 70"/>
            <p:cNvSpPr/>
            <p:nvPr/>
          </p:nvSpPr>
          <p:spPr>
            <a:xfrm>
              <a:off x="4109011" y="3028611"/>
              <a:ext cx="45729" cy="107752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68" name="Gruppieren 10"/>
          <p:cNvGrpSpPr/>
          <p:nvPr/>
        </p:nvGrpSpPr>
        <p:grpSpPr>
          <a:xfrm>
            <a:off x="2735509" y="3113211"/>
            <a:ext cx="1002512" cy="576264"/>
            <a:chOff x="2735509" y="3113211"/>
            <a:chExt cx="1002512" cy="576264"/>
          </a:xfrm>
        </p:grpSpPr>
        <p:sp>
          <p:nvSpPr>
            <p:cNvPr id="69" name="Rectangle 5"/>
            <p:cNvSpPr/>
            <p:nvPr/>
          </p:nvSpPr>
          <p:spPr>
            <a:xfrm>
              <a:off x="3060149" y="3113211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70" name="Rectangle 47"/>
            <p:cNvSpPr/>
            <p:nvPr/>
          </p:nvSpPr>
          <p:spPr>
            <a:xfrm>
              <a:off x="3634831" y="3451347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1" name="Rectangle 48"/>
            <p:cNvSpPr/>
            <p:nvPr/>
          </p:nvSpPr>
          <p:spPr>
            <a:xfrm>
              <a:off x="3634831" y="3198936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2" name="Rectangle 5"/>
            <p:cNvSpPr/>
            <p:nvPr/>
          </p:nvSpPr>
          <p:spPr>
            <a:xfrm>
              <a:off x="2735509" y="3198936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3" name="Gewinkelte Verbindung 73"/>
          <p:cNvCxnSpPr/>
          <p:nvPr/>
        </p:nvCxnSpPr>
        <p:spPr>
          <a:xfrm>
            <a:off x="3707901" y="2511948"/>
            <a:ext cx="395779" cy="360036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0"/>
          <p:cNvGrpSpPr/>
          <p:nvPr/>
        </p:nvGrpSpPr>
        <p:grpSpPr>
          <a:xfrm>
            <a:off x="2737100" y="2352952"/>
            <a:ext cx="1000125" cy="576264"/>
            <a:chOff x="2737100" y="2352952"/>
            <a:chExt cx="1000125" cy="576264"/>
          </a:xfrm>
        </p:grpSpPr>
        <p:sp>
          <p:nvSpPr>
            <p:cNvPr id="5" name="Rectangle 5"/>
            <p:cNvSpPr/>
            <p:nvPr/>
          </p:nvSpPr>
          <p:spPr>
            <a:xfrm>
              <a:off x="3059362" y="2352952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6" name="Rectangle 47"/>
            <p:cNvSpPr/>
            <p:nvPr/>
          </p:nvSpPr>
          <p:spPr>
            <a:xfrm>
              <a:off x="3634035" y="2691088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Rectangle 48"/>
            <p:cNvSpPr/>
            <p:nvPr/>
          </p:nvSpPr>
          <p:spPr>
            <a:xfrm>
              <a:off x="3634035" y="2438677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Rectangle 5"/>
            <p:cNvSpPr/>
            <p:nvPr/>
          </p:nvSpPr>
          <p:spPr>
            <a:xfrm>
              <a:off x="2737100" y="2438677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9" name="Gewinkelte Verbindung 73"/>
          <p:cNvCxnSpPr/>
          <p:nvPr/>
        </p:nvCxnSpPr>
        <p:spPr>
          <a:xfrm flipV="1">
            <a:off x="3702048" y="3084838"/>
            <a:ext cx="401632" cy="185413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14" name="Rectangle 64"/>
          <p:cNvSpPr/>
          <p:nvPr/>
        </p:nvSpPr>
        <p:spPr>
          <a:xfrm>
            <a:off x="4225707" y="2493916"/>
            <a:ext cx="1296984" cy="863595"/>
          </a:xfrm>
          <a:prstGeom prst="rect">
            <a:avLst/>
          </a:prstGeom>
          <a:gradFill>
            <a:gsLst>
              <a:gs pos="0">
                <a:srgbClr val="006600"/>
              </a:gs>
              <a:gs pos="100000">
                <a:srgbClr val="339966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Rectangle 65"/>
          <p:cNvSpPr/>
          <p:nvPr/>
        </p:nvSpPr>
        <p:spPr>
          <a:xfrm>
            <a:off x="4441606" y="3357512"/>
            <a:ext cx="73023" cy="71432"/>
          </a:xfrm>
          <a:prstGeom prst="rect">
            <a:avLst/>
          </a:prstGeom>
          <a:solidFill>
            <a:srgbClr val="6699FF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Rectangle 66"/>
          <p:cNvSpPr/>
          <p:nvPr/>
        </p:nvSpPr>
        <p:spPr>
          <a:xfrm>
            <a:off x="4586072" y="3357512"/>
            <a:ext cx="360365" cy="71432"/>
          </a:xfrm>
          <a:prstGeom prst="rect">
            <a:avLst/>
          </a:prstGeom>
          <a:solidFill>
            <a:srgbClr val="6699FF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Rectangle 69"/>
          <p:cNvSpPr/>
          <p:nvPr/>
        </p:nvSpPr>
        <p:spPr>
          <a:xfrm>
            <a:off x="4009808" y="2420892"/>
            <a:ext cx="144466" cy="36511"/>
          </a:xfrm>
          <a:prstGeom prst="rect">
            <a:avLst/>
          </a:prstGeom>
          <a:solidFill>
            <a:srgbClr val="808080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Rectangle 72"/>
          <p:cNvSpPr/>
          <p:nvPr/>
        </p:nvSpPr>
        <p:spPr>
          <a:xfrm>
            <a:off x="4370173" y="2455813"/>
            <a:ext cx="360365" cy="71432"/>
          </a:xfrm>
          <a:prstGeom prst="rect">
            <a:avLst/>
          </a:prstGeom>
          <a:solidFill>
            <a:srgbClr val="9AC333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Line 75"/>
          <p:cNvSpPr/>
          <p:nvPr/>
        </p:nvSpPr>
        <p:spPr>
          <a:xfrm flipV="1">
            <a:off x="461941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2" name="Line 76"/>
          <p:cNvSpPr/>
          <p:nvPr/>
        </p:nvSpPr>
        <p:spPr>
          <a:xfrm flipV="1">
            <a:off x="4660687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Line 77"/>
          <p:cNvSpPr/>
          <p:nvPr/>
        </p:nvSpPr>
        <p:spPr>
          <a:xfrm flipV="1">
            <a:off x="4703545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" name="Line 78"/>
          <p:cNvSpPr/>
          <p:nvPr/>
        </p:nvSpPr>
        <p:spPr>
          <a:xfrm flipV="1">
            <a:off x="474482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5" name="Line 79"/>
          <p:cNvSpPr/>
          <p:nvPr/>
        </p:nvSpPr>
        <p:spPr>
          <a:xfrm flipV="1">
            <a:off x="4781333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6" name="Line 80"/>
          <p:cNvSpPr/>
          <p:nvPr/>
        </p:nvSpPr>
        <p:spPr>
          <a:xfrm flipV="1">
            <a:off x="4789270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Line 81"/>
          <p:cNvSpPr/>
          <p:nvPr/>
        </p:nvSpPr>
        <p:spPr>
          <a:xfrm flipV="1">
            <a:off x="4830546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Line 82"/>
          <p:cNvSpPr/>
          <p:nvPr/>
        </p:nvSpPr>
        <p:spPr>
          <a:xfrm flipV="1">
            <a:off x="4873413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9" name="Line 83"/>
          <p:cNvSpPr/>
          <p:nvPr/>
        </p:nvSpPr>
        <p:spPr>
          <a:xfrm flipV="1">
            <a:off x="4914689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0" name="Line 84"/>
          <p:cNvSpPr/>
          <p:nvPr/>
        </p:nvSpPr>
        <p:spPr>
          <a:xfrm flipV="1">
            <a:off x="4951201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1" name="Line 85"/>
          <p:cNvSpPr/>
          <p:nvPr/>
        </p:nvSpPr>
        <p:spPr>
          <a:xfrm rot="5399996" flipV="1">
            <a:off x="4994055" y="296698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2" name="Line 86"/>
          <p:cNvSpPr/>
          <p:nvPr/>
        </p:nvSpPr>
        <p:spPr>
          <a:xfrm rot="5399996" flipV="1">
            <a:off x="4994055" y="3008262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Line 87"/>
          <p:cNvSpPr/>
          <p:nvPr/>
        </p:nvSpPr>
        <p:spPr>
          <a:xfrm rot="5399996" flipV="1">
            <a:off x="4994055" y="305112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4" name="Line 88"/>
          <p:cNvSpPr/>
          <p:nvPr/>
        </p:nvSpPr>
        <p:spPr>
          <a:xfrm rot="5399996" flipV="1">
            <a:off x="4994055" y="309239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5" name="Line 89"/>
          <p:cNvSpPr/>
          <p:nvPr/>
        </p:nvSpPr>
        <p:spPr>
          <a:xfrm rot="5399996" flipV="1">
            <a:off x="4994055" y="312891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6" name="Line 90"/>
          <p:cNvSpPr/>
          <p:nvPr/>
        </p:nvSpPr>
        <p:spPr>
          <a:xfrm rot="5399996" flipV="1">
            <a:off x="4495579" y="280189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Line 91"/>
          <p:cNvSpPr/>
          <p:nvPr/>
        </p:nvSpPr>
        <p:spPr>
          <a:xfrm rot="5399996" flipV="1">
            <a:off x="4495579" y="284316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8" name="Line 92"/>
          <p:cNvSpPr/>
          <p:nvPr/>
        </p:nvSpPr>
        <p:spPr>
          <a:xfrm rot="5399996" flipV="1">
            <a:off x="4495579" y="288602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9" name="Line 93"/>
          <p:cNvSpPr/>
          <p:nvPr/>
        </p:nvSpPr>
        <p:spPr>
          <a:xfrm rot="5399996" flipV="1">
            <a:off x="4495579" y="292730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0" name="Line 94"/>
          <p:cNvSpPr/>
          <p:nvPr/>
        </p:nvSpPr>
        <p:spPr>
          <a:xfrm rot="5399996" flipV="1">
            <a:off x="4495579" y="296381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2" name="Line 96"/>
          <p:cNvSpPr/>
          <p:nvPr/>
        </p:nvSpPr>
        <p:spPr>
          <a:xfrm rot="5399996" flipV="1">
            <a:off x="4995646" y="28844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3" name="Line 97"/>
          <p:cNvSpPr/>
          <p:nvPr/>
        </p:nvSpPr>
        <p:spPr>
          <a:xfrm rot="5399996" flipV="1">
            <a:off x="4995646" y="2925710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4" name="Line 98"/>
          <p:cNvSpPr/>
          <p:nvPr/>
        </p:nvSpPr>
        <p:spPr>
          <a:xfrm rot="5399996" flipV="1">
            <a:off x="4493997" y="271933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5" name="Line 99"/>
          <p:cNvSpPr/>
          <p:nvPr/>
        </p:nvSpPr>
        <p:spPr>
          <a:xfrm rot="5399996" flipV="1">
            <a:off x="4493997" y="276061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6" name="Line 100"/>
          <p:cNvSpPr/>
          <p:nvPr/>
        </p:nvSpPr>
        <p:spPr>
          <a:xfrm flipV="1">
            <a:off x="4540032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7" name="Line 101"/>
          <p:cNvSpPr/>
          <p:nvPr/>
        </p:nvSpPr>
        <p:spPr>
          <a:xfrm flipV="1">
            <a:off x="4581308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8" name="Line 102"/>
          <p:cNvSpPr/>
          <p:nvPr/>
        </p:nvSpPr>
        <p:spPr>
          <a:xfrm flipV="1">
            <a:off x="4706718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9" name="Line 103"/>
          <p:cNvSpPr/>
          <p:nvPr/>
        </p:nvSpPr>
        <p:spPr>
          <a:xfrm flipV="1">
            <a:off x="4747994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0" name="Line 105"/>
          <p:cNvSpPr/>
          <p:nvPr/>
        </p:nvSpPr>
        <p:spPr>
          <a:xfrm rot="5399996" flipV="1">
            <a:off x="4998819" y="280189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1" name="Line 106"/>
          <p:cNvSpPr/>
          <p:nvPr/>
        </p:nvSpPr>
        <p:spPr>
          <a:xfrm rot="5399996" flipV="1">
            <a:off x="4998819" y="284316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2" name="Line 107"/>
          <p:cNvSpPr/>
          <p:nvPr/>
        </p:nvSpPr>
        <p:spPr>
          <a:xfrm rot="5399996" flipV="1">
            <a:off x="5000410" y="271933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3" name="Line 108"/>
          <p:cNvSpPr/>
          <p:nvPr/>
        </p:nvSpPr>
        <p:spPr>
          <a:xfrm rot="5399996" flipV="1">
            <a:off x="5000410" y="276061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4" name="Line 109"/>
          <p:cNvSpPr/>
          <p:nvPr/>
        </p:nvSpPr>
        <p:spPr>
          <a:xfrm rot="5399996" flipV="1">
            <a:off x="4493997" y="308445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5" name="Line 110"/>
          <p:cNvSpPr/>
          <p:nvPr/>
        </p:nvSpPr>
        <p:spPr>
          <a:xfrm rot="5399996" flipV="1">
            <a:off x="4493997" y="312573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6" name="Line 111"/>
          <p:cNvSpPr/>
          <p:nvPr/>
        </p:nvSpPr>
        <p:spPr>
          <a:xfrm rot="5399996" flipV="1">
            <a:off x="4495579" y="300191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7" name="Line 112"/>
          <p:cNvSpPr/>
          <p:nvPr/>
        </p:nvSpPr>
        <p:spPr>
          <a:xfrm rot="5399996" flipV="1">
            <a:off x="4495579" y="3043192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8" name="Line 113"/>
          <p:cNvSpPr/>
          <p:nvPr/>
        </p:nvSpPr>
        <p:spPr>
          <a:xfrm flipV="1">
            <a:off x="4624175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9" name="Line 114"/>
          <p:cNvSpPr/>
          <p:nvPr/>
        </p:nvSpPr>
        <p:spPr>
          <a:xfrm flipV="1">
            <a:off x="4665451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0" name="Line 115"/>
          <p:cNvSpPr/>
          <p:nvPr/>
        </p:nvSpPr>
        <p:spPr>
          <a:xfrm flipV="1">
            <a:off x="4541623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1" name="Line 116"/>
          <p:cNvSpPr/>
          <p:nvPr/>
        </p:nvSpPr>
        <p:spPr>
          <a:xfrm flipV="1">
            <a:off x="4582899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2" name="Line 117"/>
          <p:cNvSpPr/>
          <p:nvPr/>
        </p:nvSpPr>
        <p:spPr>
          <a:xfrm flipV="1">
            <a:off x="490516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3" name="Line 118"/>
          <p:cNvSpPr/>
          <p:nvPr/>
        </p:nvSpPr>
        <p:spPr>
          <a:xfrm flipV="1">
            <a:off x="4946437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4" name="Line 119"/>
          <p:cNvSpPr/>
          <p:nvPr/>
        </p:nvSpPr>
        <p:spPr>
          <a:xfrm flipV="1">
            <a:off x="4822609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5" name="Line 120"/>
          <p:cNvSpPr/>
          <p:nvPr/>
        </p:nvSpPr>
        <p:spPr>
          <a:xfrm flipV="1">
            <a:off x="4863885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6" name="Rectangle 70"/>
          <p:cNvSpPr/>
          <p:nvPr/>
        </p:nvSpPr>
        <p:spPr>
          <a:xfrm>
            <a:off x="4193484" y="2812584"/>
            <a:ext cx="142134" cy="106317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7" name="Rectangle 70"/>
          <p:cNvSpPr/>
          <p:nvPr/>
        </p:nvSpPr>
        <p:spPr>
          <a:xfrm>
            <a:off x="4107201" y="2812694"/>
            <a:ext cx="45729" cy="107752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8" name="Rectangle 72"/>
          <p:cNvSpPr/>
          <p:nvPr/>
        </p:nvSpPr>
        <p:spPr>
          <a:xfrm>
            <a:off x="4123651" y="2524557"/>
            <a:ext cx="140890" cy="220845"/>
          </a:xfrm>
          <a:prstGeom prst="rect">
            <a:avLst/>
          </a:prstGeom>
          <a:solidFill>
            <a:srgbClr val="9AC333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154274" y="2420892"/>
            <a:ext cx="36511" cy="1008061"/>
          </a:xfrm>
          <a:prstGeom prst="rect">
            <a:avLst/>
          </a:prstGeom>
          <a:solidFill>
            <a:srgbClr val="808080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Rectangle 70"/>
          <p:cNvSpPr/>
          <p:nvPr/>
        </p:nvSpPr>
        <p:spPr>
          <a:xfrm>
            <a:off x="4195660" y="3028611"/>
            <a:ext cx="142134" cy="106317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Rectangle 70"/>
          <p:cNvSpPr/>
          <p:nvPr/>
        </p:nvSpPr>
        <p:spPr>
          <a:xfrm>
            <a:off x="4109011" y="3028611"/>
            <a:ext cx="45729" cy="107752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70" name="Gruppieren 10"/>
          <p:cNvGrpSpPr/>
          <p:nvPr/>
        </p:nvGrpSpPr>
        <p:grpSpPr>
          <a:xfrm>
            <a:off x="2735509" y="3113211"/>
            <a:ext cx="1002512" cy="576264"/>
            <a:chOff x="2735509" y="3113211"/>
            <a:chExt cx="1002512" cy="576264"/>
          </a:xfrm>
        </p:grpSpPr>
        <p:sp>
          <p:nvSpPr>
            <p:cNvPr id="71" name="Rectangle 5"/>
            <p:cNvSpPr/>
            <p:nvPr/>
          </p:nvSpPr>
          <p:spPr>
            <a:xfrm>
              <a:off x="3060149" y="3113211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72" name="Rectangle 47"/>
            <p:cNvSpPr/>
            <p:nvPr/>
          </p:nvSpPr>
          <p:spPr>
            <a:xfrm>
              <a:off x="3634831" y="3451347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3" name="Rectangle 48"/>
            <p:cNvSpPr/>
            <p:nvPr/>
          </p:nvSpPr>
          <p:spPr>
            <a:xfrm>
              <a:off x="3634831" y="3198936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4" name="Rectangle 5"/>
            <p:cNvSpPr/>
            <p:nvPr/>
          </p:nvSpPr>
          <p:spPr>
            <a:xfrm>
              <a:off x="2735509" y="3198936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cxnSp>
        <p:nvCxnSpPr>
          <p:cNvPr id="75" name="Gewinkelte Verbindung 73"/>
          <p:cNvCxnSpPr/>
          <p:nvPr/>
        </p:nvCxnSpPr>
        <p:spPr>
          <a:xfrm>
            <a:off x="3707901" y="2511948"/>
            <a:ext cx="395779" cy="360036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81" name="Gerade Verbindung mit Pfeil 80"/>
          <p:cNvCxnSpPr/>
          <p:nvPr/>
        </p:nvCxnSpPr>
        <p:spPr>
          <a:xfrm>
            <a:off x="4358356" y="3085030"/>
            <a:ext cx="1623701" cy="0"/>
          </a:xfrm>
          <a:prstGeom prst="straightConnector1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82" name="Gerade Verbindung mit Pfeil 81"/>
          <p:cNvCxnSpPr/>
          <p:nvPr/>
        </p:nvCxnSpPr>
        <p:spPr>
          <a:xfrm>
            <a:off x="4339840" y="2887052"/>
            <a:ext cx="1623701" cy="0"/>
          </a:xfrm>
          <a:prstGeom prst="straightConnector1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41" name="Text Box 95"/>
          <p:cNvSpPr txBox="1"/>
          <p:nvPr/>
        </p:nvSpPr>
        <p:spPr>
          <a:xfrm>
            <a:off x="4513048" y="2709815"/>
            <a:ext cx="463545" cy="466728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FPGA</a:t>
            </a:r>
          </a:p>
        </p:txBody>
      </p:sp>
      <p:sp>
        <p:nvSpPr>
          <p:cNvPr id="83" name="Textfeld 82"/>
          <p:cNvSpPr txBox="1"/>
          <p:nvPr/>
        </p:nvSpPr>
        <p:spPr>
          <a:xfrm>
            <a:off x="5922234" y="2760292"/>
            <a:ext cx="1153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DMA 0 (Process 0)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5920806" y="2972514"/>
            <a:ext cx="1153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DMA 1 (Process 1)</a:t>
            </a:r>
          </a:p>
        </p:txBody>
      </p:sp>
    </p:spTree>
    <p:extLst>
      <p:ext uri="{BB962C8B-B14F-4D97-AF65-F5344CB8AC3E}">
        <p14:creationId xmlns:p14="http://schemas.microsoft.com/office/powerpoint/2010/main" val="37428486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0"/>
          <p:cNvGrpSpPr/>
          <p:nvPr/>
        </p:nvGrpSpPr>
        <p:grpSpPr>
          <a:xfrm>
            <a:off x="2737100" y="2352952"/>
            <a:ext cx="1000125" cy="576264"/>
            <a:chOff x="2737100" y="2352952"/>
            <a:chExt cx="1000125" cy="576264"/>
          </a:xfrm>
        </p:grpSpPr>
        <p:sp>
          <p:nvSpPr>
            <p:cNvPr id="5" name="Rectangle 5"/>
            <p:cNvSpPr/>
            <p:nvPr/>
          </p:nvSpPr>
          <p:spPr>
            <a:xfrm>
              <a:off x="3059362" y="2352952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CLHS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F2 Cam</a:t>
              </a:r>
            </a:p>
          </p:txBody>
        </p:sp>
        <p:sp>
          <p:nvSpPr>
            <p:cNvPr id="6" name="Rectangle 47"/>
            <p:cNvSpPr/>
            <p:nvPr/>
          </p:nvSpPr>
          <p:spPr>
            <a:xfrm>
              <a:off x="3634035" y="2691088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Rectangle 48"/>
            <p:cNvSpPr/>
            <p:nvPr/>
          </p:nvSpPr>
          <p:spPr>
            <a:xfrm>
              <a:off x="3634035" y="2438677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Rectangle 5"/>
            <p:cNvSpPr/>
            <p:nvPr/>
          </p:nvSpPr>
          <p:spPr>
            <a:xfrm>
              <a:off x="2737100" y="2438677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0" name="Rectangle 64"/>
          <p:cNvSpPr/>
          <p:nvPr/>
        </p:nvSpPr>
        <p:spPr>
          <a:xfrm>
            <a:off x="4225707" y="2493916"/>
            <a:ext cx="1296984" cy="863595"/>
          </a:xfrm>
          <a:prstGeom prst="rect">
            <a:avLst/>
          </a:prstGeom>
          <a:gradFill>
            <a:gsLst>
              <a:gs pos="0">
                <a:srgbClr val="006600"/>
              </a:gs>
              <a:gs pos="100000">
                <a:srgbClr val="339966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Rectangle 65"/>
          <p:cNvSpPr/>
          <p:nvPr/>
        </p:nvSpPr>
        <p:spPr>
          <a:xfrm>
            <a:off x="4441606" y="3357512"/>
            <a:ext cx="73023" cy="71432"/>
          </a:xfrm>
          <a:prstGeom prst="rect">
            <a:avLst/>
          </a:prstGeom>
          <a:solidFill>
            <a:srgbClr val="6699FF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Rectangle 66"/>
          <p:cNvSpPr/>
          <p:nvPr/>
        </p:nvSpPr>
        <p:spPr>
          <a:xfrm>
            <a:off x="4586072" y="3357512"/>
            <a:ext cx="360365" cy="71432"/>
          </a:xfrm>
          <a:prstGeom prst="rect">
            <a:avLst/>
          </a:prstGeom>
          <a:solidFill>
            <a:srgbClr val="6699FF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Rectangle 69"/>
          <p:cNvSpPr/>
          <p:nvPr/>
        </p:nvSpPr>
        <p:spPr>
          <a:xfrm>
            <a:off x="4009808" y="2420892"/>
            <a:ext cx="144466" cy="36511"/>
          </a:xfrm>
          <a:prstGeom prst="rect">
            <a:avLst/>
          </a:prstGeom>
          <a:solidFill>
            <a:srgbClr val="808080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Rectangle 72"/>
          <p:cNvSpPr/>
          <p:nvPr/>
        </p:nvSpPr>
        <p:spPr>
          <a:xfrm>
            <a:off x="4370173" y="2455813"/>
            <a:ext cx="360365" cy="71432"/>
          </a:xfrm>
          <a:prstGeom prst="rect">
            <a:avLst/>
          </a:prstGeom>
          <a:solidFill>
            <a:srgbClr val="9AC333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Line 75"/>
          <p:cNvSpPr/>
          <p:nvPr/>
        </p:nvSpPr>
        <p:spPr>
          <a:xfrm flipV="1">
            <a:off x="461941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Line 76"/>
          <p:cNvSpPr/>
          <p:nvPr/>
        </p:nvSpPr>
        <p:spPr>
          <a:xfrm flipV="1">
            <a:off x="4660687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Line 77"/>
          <p:cNvSpPr/>
          <p:nvPr/>
        </p:nvSpPr>
        <p:spPr>
          <a:xfrm flipV="1">
            <a:off x="4703545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Line 78"/>
          <p:cNvSpPr/>
          <p:nvPr/>
        </p:nvSpPr>
        <p:spPr>
          <a:xfrm flipV="1">
            <a:off x="474482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9" name="Line 79"/>
          <p:cNvSpPr/>
          <p:nvPr/>
        </p:nvSpPr>
        <p:spPr>
          <a:xfrm flipV="1">
            <a:off x="4781333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0" name="Line 80"/>
          <p:cNvSpPr/>
          <p:nvPr/>
        </p:nvSpPr>
        <p:spPr>
          <a:xfrm flipV="1">
            <a:off x="4789270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Line 81"/>
          <p:cNvSpPr/>
          <p:nvPr/>
        </p:nvSpPr>
        <p:spPr>
          <a:xfrm flipV="1">
            <a:off x="4830546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2" name="Line 82"/>
          <p:cNvSpPr/>
          <p:nvPr/>
        </p:nvSpPr>
        <p:spPr>
          <a:xfrm flipV="1">
            <a:off x="4873413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Line 83"/>
          <p:cNvSpPr/>
          <p:nvPr/>
        </p:nvSpPr>
        <p:spPr>
          <a:xfrm flipV="1">
            <a:off x="4914689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" name="Line 84"/>
          <p:cNvSpPr/>
          <p:nvPr/>
        </p:nvSpPr>
        <p:spPr>
          <a:xfrm flipV="1">
            <a:off x="4951201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5" name="Line 85"/>
          <p:cNvSpPr/>
          <p:nvPr/>
        </p:nvSpPr>
        <p:spPr>
          <a:xfrm rot="5399996" flipV="1">
            <a:off x="4994055" y="296698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6" name="Line 86"/>
          <p:cNvSpPr/>
          <p:nvPr/>
        </p:nvSpPr>
        <p:spPr>
          <a:xfrm rot="5399996" flipV="1">
            <a:off x="4994055" y="3008262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Line 87"/>
          <p:cNvSpPr/>
          <p:nvPr/>
        </p:nvSpPr>
        <p:spPr>
          <a:xfrm rot="5399996" flipV="1">
            <a:off x="4994055" y="305112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Line 88"/>
          <p:cNvSpPr/>
          <p:nvPr/>
        </p:nvSpPr>
        <p:spPr>
          <a:xfrm rot="5399996" flipV="1">
            <a:off x="4994055" y="309239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9" name="Line 89"/>
          <p:cNvSpPr/>
          <p:nvPr/>
        </p:nvSpPr>
        <p:spPr>
          <a:xfrm rot="5399996" flipV="1">
            <a:off x="4994055" y="312891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0" name="Line 90"/>
          <p:cNvSpPr/>
          <p:nvPr/>
        </p:nvSpPr>
        <p:spPr>
          <a:xfrm rot="5399996" flipV="1">
            <a:off x="4495579" y="280189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1" name="Line 91"/>
          <p:cNvSpPr/>
          <p:nvPr/>
        </p:nvSpPr>
        <p:spPr>
          <a:xfrm rot="5399996" flipV="1">
            <a:off x="4495579" y="284316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2" name="Line 92"/>
          <p:cNvSpPr/>
          <p:nvPr/>
        </p:nvSpPr>
        <p:spPr>
          <a:xfrm rot="5399996" flipV="1">
            <a:off x="4495579" y="288602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Line 93"/>
          <p:cNvSpPr/>
          <p:nvPr/>
        </p:nvSpPr>
        <p:spPr>
          <a:xfrm rot="5399996" flipV="1">
            <a:off x="4495579" y="292730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4" name="Line 94"/>
          <p:cNvSpPr/>
          <p:nvPr/>
        </p:nvSpPr>
        <p:spPr>
          <a:xfrm rot="5399996" flipV="1">
            <a:off x="4495579" y="296381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5" name="Line 96"/>
          <p:cNvSpPr/>
          <p:nvPr/>
        </p:nvSpPr>
        <p:spPr>
          <a:xfrm rot="5399996" flipV="1">
            <a:off x="4995646" y="28844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6" name="Line 97"/>
          <p:cNvSpPr/>
          <p:nvPr/>
        </p:nvSpPr>
        <p:spPr>
          <a:xfrm rot="5399996" flipV="1">
            <a:off x="4995646" y="2925710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Line 98"/>
          <p:cNvSpPr/>
          <p:nvPr/>
        </p:nvSpPr>
        <p:spPr>
          <a:xfrm rot="5399996" flipV="1">
            <a:off x="4493997" y="271933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8" name="Line 99"/>
          <p:cNvSpPr/>
          <p:nvPr/>
        </p:nvSpPr>
        <p:spPr>
          <a:xfrm rot="5399996" flipV="1">
            <a:off x="4493997" y="276061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9" name="Line 100"/>
          <p:cNvSpPr/>
          <p:nvPr/>
        </p:nvSpPr>
        <p:spPr>
          <a:xfrm flipV="1">
            <a:off x="4540032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0" name="Line 101"/>
          <p:cNvSpPr/>
          <p:nvPr/>
        </p:nvSpPr>
        <p:spPr>
          <a:xfrm flipV="1">
            <a:off x="4581308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1" name="Line 102"/>
          <p:cNvSpPr/>
          <p:nvPr/>
        </p:nvSpPr>
        <p:spPr>
          <a:xfrm flipV="1">
            <a:off x="4706718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2" name="Line 103"/>
          <p:cNvSpPr/>
          <p:nvPr/>
        </p:nvSpPr>
        <p:spPr>
          <a:xfrm flipV="1">
            <a:off x="4747994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3" name="Line 105"/>
          <p:cNvSpPr/>
          <p:nvPr/>
        </p:nvSpPr>
        <p:spPr>
          <a:xfrm rot="5399996" flipV="1">
            <a:off x="4998819" y="2801891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4" name="Line 106"/>
          <p:cNvSpPr/>
          <p:nvPr/>
        </p:nvSpPr>
        <p:spPr>
          <a:xfrm rot="5399996" flipV="1">
            <a:off x="4998819" y="2843167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5" name="Line 107"/>
          <p:cNvSpPr/>
          <p:nvPr/>
        </p:nvSpPr>
        <p:spPr>
          <a:xfrm rot="5399996" flipV="1">
            <a:off x="5000410" y="271933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6" name="Line 108"/>
          <p:cNvSpPr/>
          <p:nvPr/>
        </p:nvSpPr>
        <p:spPr>
          <a:xfrm rot="5399996" flipV="1">
            <a:off x="5000410" y="276061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7" name="Line 109"/>
          <p:cNvSpPr/>
          <p:nvPr/>
        </p:nvSpPr>
        <p:spPr>
          <a:xfrm rot="5399996" flipV="1">
            <a:off x="4493997" y="3084459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8" name="Line 110"/>
          <p:cNvSpPr/>
          <p:nvPr/>
        </p:nvSpPr>
        <p:spPr>
          <a:xfrm rot="5399996" flipV="1">
            <a:off x="4493997" y="3125735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9" name="Line 111"/>
          <p:cNvSpPr/>
          <p:nvPr/>
        </p:nvSpPr>
        <p:spPr>
          <a:xfrm rot="5399996" flipV="1">
            <a:off x="4495579" y="3001916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0" name="Line 112"/>
          <p:cNvSpPr/>
          <p:nvPr/>
        </p:nvSpPr>
        <p:spPr>
          <a:xfrm rot="5399996" flipV="1">
            <a:off x="4495579" y="3043192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1" name="Line 113"/>
          <p:cNvSpPr/>
          <p:nvPr/>
        </p:nvSpPr>
        <p:spPr>
          <a:xfrm flipV="1">
            <a:off x="4624175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2" name="Line 114"/>
          <p:cNvSpPr/>
          <p:nvPr/>
        </p:nvSpPr>
        <p:spPr>
          <a:xfrm flipV="1">
            <a:off x="4665451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3" name="Line 115"/>
          <p:cNvSpPr/>
          <p:nvPr/>
        </p:nvSpPr>
        <p:spPr>
          <a:xfrm flipV="1">
            <a:off x="4541623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4" name="Line 116"/>
          <p:cNvSpPr/>
          <p:nvPr/>
        </p:nvSpPr>
        <p:spPr>
          <a:xfrm flipV="1">
            <a:off x="4582899" y="3176534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5" name="Line 117"/>
          <p:cNvSpPr/>
          <p:nvPr/>
        </p:nvSpPr>
        <p:spPr>
          <a:xfrm flipV="1">
            <a:off x="4905161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6" name="Line 118"/>
          <p:cNvSpPr/>
          <p:nvPr/>
        </p:nvSpPr>
        <p:spPr>
          <a:xfrm flipV="1">
            <a:off x="4946437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7" name="Line 119"/>
          <p:cNvSpPr/>
          <p:nvPr/>
        </p:nvSpPr>
        <p:spPr>
          <a:xfrm flipV="1">
            <a:off x="4822609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8" name="Line 120"/>
          <p:cNvSpPr/>
          <p:nvPr/>
        </p:nvSpPr>
        <p:spPr>
          <a:xfrm flipV="1">
            <a:off x="4863885" y="2673303"/>
            <a:ext cx="0" cy="36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9" name="Rectangle 70"/>
          <p:cNvSpPr/>
          <p:nvPr/>
        </p:nvSpPr>
        <p:spPr>
          <a:xfrm>
            <a:off x="4193484" y="2812584"/>
            <a:ext cx="142134" cy="106317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0" name="Rectangle 70"/>
          <p:cNvSpPr/>
          <p:nvPr/>
        </p:nvSpPr>
        <p:spPr>
          <a:xfrm>
            <a:off x="4107201" y="2812694"/>
            <a:ext cx="45729" cy="107752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1" name="Rectangle 72"/>
          <p:cNvSpPr/>
          <p:nvPr/>
        </p:nvSpPr>
        <p:spPr>
          <a:xfrm>
            <a:off x="4123651" y="2524557"/>
            <a:ext cx="140890" cy="220845"/>
          </a:xfrm>
          <a:prstGeom prst="rect">
            <a:avLst/>
          </a:prstGeom>
          <a:solidFill>
            <a:srgbClr val="9AC333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2" name="Rectangle 68"/>
          <p:cNvSpPr/>
          <p:nvPr/>
        </p:nvSpPr>
        <p:spPr>
          <a:xfrm>
            <a:off x="4154274" y="2420892"/>
            <a:ext cx="36511" cy="1008061"/>
          </a:xfrm>
          <a:prstGeom prst="rect">
            <a:avLst/>
          </a:prstGeom>
          <a:solidFill>
            <a:srgbClr val="808080"/>
          </a:soli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3" name="Rectangle 70"/>
          <p:cNvSpPr/>
          <p:nvPr/>
        </p:nvSpPr>
        <p:spPr>
          <a:xfrm>
            <a:off x="4195660" y="3028611"/>
            <a:ext cx="142134" cy="106317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4" name="Rectangle 70"/>
          <p:cNvSpPr/>
          <p:nvPr/>
        </p:nvSpPr>
        <p:spPr>
          <a:xfrm>
            <a:off x="4109011" y="3028611"/>
            <a:ext cx="45729" cy="107752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0" name="Gewinkelte Verbindung 73"/>
          <p:cNvCxnSpPr/>
          <p:nvPr/>
        </p:nvCxnSpPr>
        <p:spPr>
          <a:xfrm>
            <a:off x="3707901" y="2511948"/>
            <a:ext cx="395779" cy="360036"/>
          </a:xfrm>
          <a:prstGeom prst="bentConnector3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cxnSp>
        <p:nvCxnSpPr>
          <p:cNvPr id="72" name="Gerade Verbindung mit Pfeil 71"/>
          <p:cNvCxnSpPr/>
          <p:nvPr/>
        </p:nvCxnSpPr>
        <p:spPr>
          <a:xfrm>
            <a:off x="4339840" y="2887052"/>
            <a:ext cx="1623701" cy="0"/>
          </a:xfrm>
          <a:prstGeom prst="straightConnector1">
            <a:avLst/>
          </a:prstGeom>
          <a:noFill/>
          <a:ln w="31747">
            <a:solidFill>
              <a:srgbClr val="000080"/>
            </a:solidFill>
            <a:prstDash val="solid"/>
            <a:miter/>
            <a:tailEnd type="arrow"/>
          </a:ln>
        </p:spPr>
      </p:cxnSp>
      <p:sp>
        <p:nvSpPr>
          <p:cNvPr id="73" name="Text Box 95"/>
          <p:cNvSpPr txBox="1"/>
          <p:nvPr/>
        </p:nvSpPr>
        <p:spPr>
          <a:xfrm>
            <a:off x="4513048" y="2709815"/>
            <a:ext cx="463545" cy="466728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FPGA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5922234" y="2760292"/>
            <a:ext cx="1153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DMA 0 (Process 0)</a:t>
            </a:r>
          </a:p>
        </p:txBody>
      </p:sp>
    </p:spTree>
    <p:extLst>
      <p:ext uri="{BB962C8B-B14F-4D97-AF65-F5344CB8AC3E}">
        <p14:creationId xmlns:p14="http://schemas.microsoft.com/office/powerpoint/2010/main" val="2219978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Marketing\_Bildmaterial\Products 2015\Ansicht_mF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34661" y="2252688"/>
            <a:ext cx="3804836" cy="27228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llipse 4"/>
          <p:cNvSpPr/>
          <p:nvPr/>
        </p:nvSpPr>
        <p:spPr>
          <a:xfrm>
            <a:off x="3299594" y="2185699"/>
            <a:ext cx="1081680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" name="Gerade Verbindung 5"/>
          <p:cNvCxnSpPr>
            <a:endCxn id="5" idx="2"/>
          </p:cNvCxnSpPr>
          <p:nvPr/>
        </p:nvCxnSpPr>
        <p:spPr>
          <a:xfrm flipH="1" flipV="1">
            <a:off x="3804068" y="1287337"/>
            <a:ext cx="24150" cy="917529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5" name="Textfeld 6"/>
          <p:cNvSpPr txBox="1"/>
          <p:nvPr/>
        </p:nvSpPr>
        <p:spPr>
          <a:xfrm>
            <a:off x="2964128" y="548676"/>
            <a:ext cx="1679880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board connection</a:t>
            </a:r>
          </a:p>
        </p:txBody>
      </p:sp>
      <p:sp>
        <p:nvSpPr>
          <p:cNvPr id="6" name="Ellipse 7"/>
          <p:cNvSpPr/>
          <p:nvPr/>
        </p:nvSpPr>
        <p:spPr>
          <a:xfrm>
            <a:off x="2620396" y="3265276"/>
            <a:ext cx="504053" cy="11182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" name="Gerade Verbindung 8"/>
          <p:cNvCxnSpPr>
            <a:stCxn id="6" idx="3"/>
          </p:cNvCxnSpPr>
          <p:nvPr/>
        </p:nvCxnSpPr>
        <p:spPr>
          <a:xfrm flipH="1">
            <a:off x="1907703" y="3824395"/>
            <a:ext cx="712693" cy="65224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8" name="Textfeld 9"/>
          <p:cNvSpPr txBox="1"/>
          <p:nvPr/>
        </p:nvSpPr>
        <p:spPr>
          <a:xfrm>
            <a:off x="251524" y="3601593"/>
            <a:ext cx="1804723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Camera Interfaces</a:t>
            </a:r>
            <a:br>
              <a:rPr lang="de-DE" sz="1400" b="0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SFP+ (10 Gbit)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  <p:sp>
        <p:nvSpPr>
          <p:cNvPr id="9" name="Textfeld 10"/>
          <p:cNvSpPr txBox="1"/>
          <p:nvPr/>
        </p:nvSpPr>
        <p:spPr>
          <a:xfrm>
            <a:off x="2987820" y="5445224"/>
            <a:ext cx="2377577" cy="523219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DMA1800 (PCIe x4 Gen2):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Up to 1.800 MByte/s</a:t>
            </a:r>
          </a:p>
        </p:txBody>
      </p:sp>
      <p:sp>
        <p:nvSpPr>
          <p:cNvPr id="10" name="Ellipse 11"/>
          <p:cNvSpPr/>
          <p:nvPr/>
        </p:nvSpPr>
        <p:spPr>
          <a:xfrm>
            <a:off x="3635892" y="4353184"/>
            <a:ext cx="972885" cy="3600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1" name="Gerade Verbindung 12"/>
          <p:cNvCxnSpPr/>
          <p:nvPr/>
        </p:nvCxnSpPr>
        <p:spPr>
          <a:xfrm flipH="1">
            <a:off x="4117643" y="4713229"/>
            <a:ext cx="4691" cy="731995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14" name="Ellipse 15"/>
          <p:cNvSpPr/>
          <p:nvPr/>
        </p:nvSpPr>
        <p:spPr>
          <a:xfrm>
            <a:off x="2533400" y="2545744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5" name="Gerade Verbindung 16"/>
          <p:cNvCxnSpPr/>
          <p:nvPr/>
        </p:nvCxnSpPr>
        <p:spPr>
          <a:xfrm flipH="1" flipV="1">
            <a:off x="1835694" y="2060847"/>
            <a:ext cx="720081" cy="648072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16" name="Textfeld 17"/>
          <p:cNvSpPr txBox="1"/>
          <p:nvPr/>
        </p:nvSpPr>
        <p:spPr>
          <a:xfrm>
            <a:off x="611559" y="1052739"/>
            <a:ext cx="2013819" cy="954103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Front GPIO</a:t>
            </a: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: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Opto-coupled inputs,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TTL outputs, RS485,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Shaft Encoder, Trigger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Marketing\_Bildmaterial\Products 2015\Ansicht_mF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34661" y="2252688"/>
            <a:ext cx="3804836" cy="27228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llipse 4"/>
          <p:cNvSpPr/>
          <p:nvPr/>
        </p:nvSpPr>
        <p:spPr>
          <a:xfrm>
            <a:off x="3203847" y="2276874"/>
            <a:ext cx="1081680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" name="Gerade Verbindung 5"/>
          <p:cNvCxnSpPr/>
          <p:nvPr/>
        </p:nvCxnSpPr>
        <p:spPr>
          <a:xfrm flipH="1" flipV="1">
            <a:off x="3707901" y="1628802"/>
            <a:ext cx="24579" cy="667238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</p:cxnSp>
      <p:sp>
        <p:nvSpPr>
          <p:cNvPr id="5" name="Textfeld 6"/>
          <p:cNvSpPr txBox="1"/>
          <p:nvPr/>
        </p:nvSpPr>
        <p:spPr>
          <a:xfrm>
            <a:off x="2987820" y="890131"/>
            <a:ext cx="1679880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GPIO</a:t>
            </a:r>
            <a:br>
              <a:rPr lang="de-DE" sz="1400" b="1" i="0" u="none" strike="noStrike" kern="1200" cap="none" spc="0" baseline="0">
                <a:solidFill>
                  <a:srgbClr val="C0504D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Trigger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board connection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387" y="2280809"/>
            <a:ext cx="3756364" cy="2621629"/>
          </a:xfrm>
          <a:prstGeom prst="rect">
            <a:avLst/>
          </a:prstGeom>
        </p:spPr>
      </p:pic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3684584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Marketing\_Bildmaterial\Products 2015\Ansicht_mC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145883" y="2374769"/>
            <a:ext cx="3915771" cy="28022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llipse 14"/>
          <p:cNvSpPr/>
          <p:nvPr/>
        </p:nvSpPr>
        <p:spPr>
          <a:xfrm>
            <a:off x="3203682" y="2708919"/>
            <a:ext cx="64823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" name="Gerade Verbindung 15"/>
          <p:cNvCxnSpPr/>
          <p:nvPr/>
        </p:nvCxnSpPr>
        <p:spPr>
          <a:xfrm flipH="1" flipV="1">
            <a:off x="2195739" y="2708919"/>
            <a:ext cx="1008108" cy="207623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>
            <a:outerShdw dir="16200000" algn="tl">
              <a:srgbClr val="000000"/>
            </a:outerShdw>
          </a:effectLst>
        </p:spPr>
      </p:cxnSp>
      <p:sp>
        <p:nvSpPr>
          <p:cNvPr id="5" name="Textfeld 16"/>
          <p:cNvSpPr txBox="1"/>
          <p:nvPr/>
        </p:nvSpPr>
        <p:spPr>
          <a:xfrm>
            <a:off x="395532" y="2132856"/>
            <a:ext cx="1885648" cy="73866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Front GPIO</a:t>
            </a: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: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Opto-coupled inputs</a:t>
            </a:r>
            <a:b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</a:br>
            <a:r>
              <a: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BentonSans Regular" pitchFamily="50"/>
              </a:rPr>
              <a:t>TTL outputs, RS485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4"/>
          <p:cNvSpPr>
            <a:spLocks noChangeArrowheads="1"/>
          </p:cNvSpPr>
          <p:nvPr/>
        </p:nvSpPr>
        <p:spPr bwMode="auto">
          <a:xfrm>
            <a:off x="4308599" y="3278053"/>
            <a:ext cx="3352829" cy="1981675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33996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 anchor="t" anchorCtr="0"/>
          <a:lstStyle/>
          <a:p>
            <a:pPr algn="r"/>
            <a:endParaRPr lang="de-DE" sz="1100" b="1" dirty="0">
              <a:solidFill>
                <a:schemeClr val="bg1"/>
              </a:solidFill>
            </a:endParaRPr>
          </a:p>
        </p:txBody>
      </p:sp>
      <p:sp>
        <p:nvSpPr>
          <p:cNvPr id="9" name="Rectangle 65"/>
          <p:cNvSpPr>
            <a:spLocks noChangeArrowheads="1"/>
          </p:cNvSpPr>
          <p:nvPr/>
        </p:nvSpPr>
        <p:spPr bwMode="auto">
          <a:xfrm>
            <a:off x="4633171" y="5284450"/>
            <a:ext cx="220166" cy="186263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66"/>
          <p:cNvSpPr>
            <a:spLocks noChangeArrowheads="1"/>
          </p:cNvSpPr>
          <p:nvPr/>
        </p:nvSpPr>
        <p:spPr bwMode="auto">
          <a:xfrm>
            <a:off x="4960693" y="5284450"/>
            <a:ext cx="496700" cy="186263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68"/>
          <p:cNvSpPr>
            <a:spLocks noChangeArrowheads="1"/>
          </p:cNvSpPr>
          <p:nvPr/>
        </p:nvSpPr>
        <p:spPr bwMode="auto">
          <a:xfrm>
            <a:off x="4185405" y="3152024"/>
            <a:ext cx="89773" cy="2480525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3936289" y="3152024"/>
            <a:ext cx="249118" cy="63015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70"/>
          <p:cNvSpPr>
            <a:spLocks noChangeArrowheads="1"/>
          </p:cNvSpPr>
          <p:nvPr/>
        </p:nvSpPr>
        <p:spPr bwMode="auto">
          <a:xfrm>
            <a:off x="4059479" y="4258409"/>
            <a:ext cx="123190" cy="375348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71"/>
          <p:cNvSpPr>
            <a:spLocks noChangeArrowheads="1"/>
          </p:cNvSpPr>
          <p:nvPr/>
        </p:nvSpPr>
        <p:spPr bwMode="auto">
          <a:xfrm>
            <a:off x="4059479" y="4724479"/>
            <a:ext cx="123190" cy="375348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72"/>
          <p:cNvSpPr>
            <a:spLocks noChangeArrowheads="1"/>
          </p:cNvSpPr>
          <p:nvPr/>
        </p:nvSpPr>
        <p:spPr bwMode="auto">
          <a:xfrm>
            <a:off x="4494877" y="3183529"/>
            <a:ext cx="1179530" cy="152054"/>
          </a:xfrm>
          <a:prstGeom prst="rect">
            <a:avLst/>
          </a:prstGeom>
          <a:gradFill rotWithShape="1">
            <a:gsLst>
              <a:gs pos="0">
                <a:srgbClr val="B4D656"/>
              </a:gs>
              <a:gs pos="100000">
                <a:srgbClr val="94B92D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Line 125"/>
          <p:cNvSpPr>
            <a:spLocks noChangeShapeType="1"/>
          </p:cNvSpPr>
          <p:nvPr/>
        </p:nvSpPr>
        <p:spPr bwMode="auto">
          <a:xfrm rot="5400000" flipV="1">
            <a:off x="4649528" y="32821"/>
            <a:ext cx="0" cy="62972"/>
          </a:xfrm>
          <a:prstGeom prst="line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>
              <a:spcBef>
                <a:spcPct val="50000"/>
              </a:spcBef>
            </a:pPr>
            <a:endParaRPr lang="de-DE" sz="900"/>
          </a:p>
        </p:txBody>
      </p:sp>
      <p:grpSp>
        <p:nvGrpSpPr>
          <p:cNvPr id="17" name="Group 107"/>
          <p:cNvGrpSpPr>
            <a:grpSpLocks/>
          </p:cNvGrpSpPr>
          <p:nvPr/>
        </p:nvGrpSpPr>
        <p:grpSpPr bwMode="auto">
          <a:xfrm>
            <a:off x="4630433" y="3542191"/>
            <a:ext cx="1486282" cy="1523426"/>
            <a:chOff x="2018" y="1480"/>
            <a:chExt cx="342" cy="340"/>
          </a:xfrm>
        </p:grpSpPr>
        <p:sp>
          <p:nvSpPr>
            <p:cNvPr id="20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1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2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3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4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5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6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7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8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9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0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1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2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3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4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5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6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7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8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9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0" name="Text Box 128"/>
            <p:cNvSpPr txBox="1">
              <a:spLocks noChangeAspect="1"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defPPr>
                <a:defRPr lang="de-DE"/>
              </a:defPPr>
              <a:lvl1pPr eaLnBrk="1" hangingPunct="1">
                <a:spcBef>
                  <a:spcPct val="50000"/>
                </a:spcBef>
                <a:defRPr sz="90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de-DE" sz="1800" b="1" dirty="0"/>
                <a:t>FPGA</a:t>
              </a:r>
            </a:p>
          </p:txBody>
        </p:sp>
        <p:sp>
          <p:nvSpPr>
            <p:cNvPr id="41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2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3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4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5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6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7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8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9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0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1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2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3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4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5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6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7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8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9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0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1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2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3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4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</p:grpSp>
      <p:sp>
        <p:nvSpPr>
          <p:cNvPr id="68" name="Text Box 104"/>
          <p:cNvSpPr txBox="1">
            <a:spLocks noChangeAspect="1"/>
          </p:cNvSpPr>
          <p:nvPr/>
        </p:nvSpPr>
        <p:spPr>
          <a:xfrm>
            <a:off x="6269705" y="3675349"/>
            <a:ext cx="1103248" cy="554678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i="0" u="none" strike="noStrike" kern="1200" cap="none" spc="0" baseline="0">
                <a:uFillTx/>
                <a:latin typeface="Calibri" pitchFamily="34"/>
              </a:rPr>
              <a:t>RAM</a:t>
            </a:r>
          </a:p>
        </p:txBody>
      </p:sp>
      <p:sp>
        <p:nvSpPr>
          <p:cNvPr id="69" name="Text Box 104"/>
          <p:cNvSpPr txBox="1">
            <a:spLocks noChangeAspect="1"/>
          </p:cNvSpPr>
          <p:nvPr/>
        </p:nvSpPr>
        <p:spPr>
          <a:xfrm>
            <a:off x="6280062" y="4387042"/>
            <a:ext cx="1103248" cy="554678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i="0" u="none" strike="noStrike" kern="1200" cap="none" spc="0" baseline="0">
                <a:uFillTx/>
                <a:latin typeface="Calibri" pitchFamily="34"/>
              </a:rPr>
              <a:t>RAM</a:t>
            </a:r>
          </a:p>
        </p:txBody>
      </p:sp>
      <p:sp>
        <p:nvSpPr>
          <p:cNvPr id="72" name="Text Box 128"/>
          <p:cNvSpPr txBox="1">
            <a:spLocks noChangeAspect="1" noChangeArrowheads="1"/>
          </p:cNvSpPr>
          <p:nvPr/>
        </p:nvSpPr>
        <p:spPr bwMode="auto">
          <a:xfrm>
            <a:off x="3710878" y="1677880"/>
            <a:ext cx="3595443" cy="1140840"/>
          </a:xfrm>
          <a:prstGeom prst="rect">
            <a:avLst/>
          </a:prstGeom>
          <a:gradFill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>
            <a:defPPr>
              <a:defRPr lang="de-DE"/>
            </a:defPPr>
            <a:lvl1pPr eaLnBrk="1" hangingPunct="1">
              <a:spcBef>
                <a:spcPct val="50000"/>
              </a:spcBef>
              <a:defRPr sz="90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de-DE" sz="1800" b="1"/>
              <a:t>Host PC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05983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267" y="2565289"/>
            <a:ext cx="3756364" cy="2621629"/>
          </a:xfrm>
          <a:prstGeom prst="rect">
            <a:avLst/>
          </a:prstGeom>
        </p:spPr>
      </p:pic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959" y="2501708"/>
            <a:ext cx="1685121" cy="2675050"/>
          </a:xfrm>
          <a:prstGeom prst="rect">
            <a:avLst/>
          </a:prstGeom>
        </p:spPr>
      </p:pic>
      <p:sp>
        <p:nvSpPr>
          <p:cNvPr id="3" name="Nach unten gekrümmter Pfeil 2"/>
          <p:cNvSpPr/>
          <p:nvPr/>
        </p:nvSpPr>
        <p:spPr>
          <a:xfrm>
            <a:off x="1577141" y="1178560"/>
            <a:ext cx="5725701" cy="1272348"/>
          </a:xfrm>
          <a:prstGeom prst="curvedDownArrow">
            <a:avLst>
              <a:gd name="adj1" fmla="val 76093"/>
              <a:gd name="adj2" fmla="val 137226"/>
              <a:gd name="adj3" fmla="val 33385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79605" y="1359550"/>
            <a:ext cx="276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34-pin flat cable</a:t>
            </a:r>
          </a:p>
        </p:txBody>
      </p:sp>
    </p:spTree>
    <p:extLst>
      <p:ext uri="{BB962C8B-B14F-4D97-AF65-F5344CB8AC3E}">
        <p14:creationId xmlns:p14="http://schemas.microsoft.com/office/powerpoint/2010/main" val="112500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16"/>
          <p:cNvSpPr txBox="1"/>
          <p:nvPr/>
        </p:nvSpPr>
        <p:spPr>
          <a:xfrm>
            <a:off x="388450" y="215366"/>
            <a:ext cx="1005468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ACL/VCL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959" y="2535575"/>
            <a:ext cx="1685121" cy="2675050"/>
          </a:xfrm>
          <a:prstGeom prst="rect">
            <a:avLst/>
          </a:prstGeom>
        </p:spPr>
      </p:pic>
      <p:sp>
        <p:nvSpPr>
          <p:cNvPr id="3" name="Nach unten gekrümmter Pfeil 2"/>
          <p:cNvSpPr/>
          <p:nvPr/>
        </p:nvSpPr>
        <p:spPr>
          <a:xfrm>
            <a:off x="1577141" y="1178560"/>
            <a:ext cx="5725701" cy="1272348"/>
          </a:xfrm>
          <a:prstGeom prst="curvedDownArrow">
            <a:avLst>
              <a:gd name="adj1" fmla="val 76093"/>
              <a:gd name="adj2" fmla="val 137226"/>
              <a:gd name="adj3" fmla="val 33385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79605" y="1359550"/>
            <a:ext cx="276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34-pin flat cable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85" y="2501707"/>
            <a:ext cx="3739090" cy="273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663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isoDocumentation\Content\0_microEnableDocumentation\1_Welcome\ProductOverview\Images\ACL_VCL\mE5_mCL_pr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66" y="500975"/>
            <a:ext cx="488632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ingekerbter Pfeil nach rechts 3"/>
          <p:cNvSpPr/>
          <p:nvPr/>
        </p:nvSpPr>
        <p:spPr>
          <a:xfrm rot="16200000">
            <a:off x="2111944" y="3183402"/>
            <a:ext cx="943207" cy="696689"/>
          </a:xfrm>
          <a:prstGeom prst="notchedRightArrow">
            <a:avLst>
              <a:gd name="adj1" fmla="val 36363"/>
              <a:gd name="adj2" fmla="val 568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502230" y="4003350"/>
            <a:ext cx="27722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15-pin D-sub socket (Front GPIO) for triggering and synchronizing peripheral devices, including two TTO GPOs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isoDocumentation\Content\0_microEnableDocumentation\1_Welcome\ProductOverview\Images\ACL_VCL\mE5_mCL_pr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66" y="500975"/>
            <a:ext cx="488632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ingekerbter Pfeil nach rechts 3"/>
          <p:cNvSpPr/>
          <p:nvPr/>
        </p:nvSpPr>
        <p:spPr>
          <a:xfrm rot="16200000">
            <a:off x="2111944" y="3183402"/>
            <a:ext cx="943207" cy="696689"/>
          </a:xfrm>
          <a:prstGeom prst="notchedRightArrow">
            <a:avLst>
              <a:gd name="adj1" fmla="val 36363"/>
              <a:gd name="adj2" fmla="val 568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473202" y="4003350"/>
            <a:ext cx="2772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Front GPIO for triggering and synchronizing peripheral devices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9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387" y="2280809"/>
            <a:ext cx="3756364" cy="2621629"/>
          </a:xfrm>
          <a:prstGeom prst="rect">
            <a:avLst/>
          </a:prstGeom>
        </p:spPr>
      </p:pic>
      <p:sp>
        <p:nvSpPr>
          <p:cNvPr id="10" name="Ellipse 4"/>
          <p:cNvSpPr/>
          <p:nvPr/>
        </p:nvSpPr>
        <p:spPr>
          <a:xfrm>
            <a:off x="3306771" y="2293953"/>
            <a:ext cx="1209537" cy="52718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1" name="Gerade Verbindung 5"/>
          <p:cNvCxnSpPr/>
          <p:nvPr/>
        </p:nvCxnSpPr>
        <p:spPr>
          <a:xfrm flipH="1" flipV="1">
            <a:off x="3918437" y="1810703"/>
            <a:ext cx="0" cy="46800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2" name="Ellipse 6"/>
          <p:cNvSpPr/>
          <p:nvPr/>
        </p:nvSpPr>
        <p:spPr>
          <a:xfrm>
            <a:off x="2678722" y="3236701"/>
            <a:ext cx="466071" cy="11182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3" name="Gerade Verbindung 7"/>
          <p:cNvCxnSpPr/>
          <p:nvPr/>
        </p:nvCxnSpPr>
        <p:spPr>
          <a:xfrm flipH="1" flipV="1">
            <a:off x="1887307" y="3782994"/>
            <a:ext cx="770316" cy="0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4" name="Textfeld 8"/>
          <p:cNvSpPr txBox="1"/>
          <p:nvPr/>
        </p:nvSpPr>
        <p:spPr>
          <a:xfrm>
            <a:off x="967119" y="3420726"/>
            <a:ext cx="920188" cy="95410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Camera </a:t>
            </a:r>
            <a:b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</a:b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Interfaces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noProof="1">
                <a:solidFill>
                  <a:srgbClr val="000000"/>
                </a:solidFill>
              </a:rPr>
              <a:t>SDR 26</a:t>
            </a:r>
            <a:br>
              <a:rPr lang="de-DE" sz="1400" noProof="1">
                <a:solidFill>
                  <a:srgbClr val="000000"/>
                </a:solidFill>
              </a:rPr>
            </a:br>
            <a:endParaRPr lang="de-DE" sz="1400" b="0" i="0" u="none" strike="noStrike" kern="1200" cap="none" spc="0" baseline="0" noProof="1">
              <a:solidFill>
                <a:srgbClr val="000000"/>
              </a:solidFill>
              <a:uFillTx/>
            </a:endParaRPr>
          </a:p>
        </p:txBody>
      </p:sp>
      <p:sp>
        <p:nvSpPr>
          <p:cNvPr id="16" name="Ellipse 14"/>
          <p:cNvSpPr/>
          <p:nvPr/>
        </p:nvSpPr>
        <p:spPr>
          <a:xfrm>
            <a:off x="2696743" y="2527210"/>
            <a:ext cx="429516" cy="64807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25402">
            <a:solidFill>
              <a:srgbClr val="A6CE36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noProof="1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7" name="Gerade Verbindung 15"/>
          <p:cNvCxnSpPr/>
          <p:nvPr/>
        </p:nvCxnSpPr>
        <p:spPr>
          <a:xfrm flipH="1" flipV="1">
            <a:off x="1894172" y="2524128"/>
            <a:ext cx="813431" cy="240688"/>
          </a:xfrm>
          <a:prstGeom prst="straightConnector1">
            <a:avLst/>
          </a:prstGeom>
          <a:noFill/>
          <a:ln w="25402">
            <a:solidFill>
              <a:srgbClr val="A6CE36"/>
            </a:solidFill>
            <a:prstDash val="solid"/>
          </a:ln>
          <a:effectLst/>
        </p:spPr>
      </p:cxnSp>
      <p:sp>
        <p:nvSpPr>
          <p:cNvPr id="18" name="Textfeld 16"/>
          <p:cNvSpPr txBox="1"/>
          <p:nvPr/>
        </p:nvSpPr>
        <p:spPr>
          <a:xfrm>
            <a:off x="156512" y="1979712"/>
            <a:ext cx="1730795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Front GPIO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Opto-coupled inputs,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TTL outputs</a:t>
            </a:r>
          </a:p>
        </p:txBody>
      </p:sp>
      <p:sp>
        <p:nvSpPr>
          <p:cNvPr id="19" name="Textfeld 17"/>
          <p:cNvSpPr txBox="1"/>
          <p:nvPr/>
        </p:nvSpPr>
        <p:spPr>
          <a:xfrm>
            <a:off x="3262519" y="1098052"/>
            <a:ext cx="1469569" cy="73866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 noProof="1">
                <a:solidFill>
                  <a:srgbClr val="A6CE36"/>
                </a:solidFill>
                <a:uFillTx/>
              </a:rPr>
              <a:t>GPIO</a:t>
            </a:r>
            <a:br>
              <a:rPr lang="de-DE" sz="1400" b="1" i="0" u="none" strike="noStrike" kern="1200" cap="none" spc="0" baseline="0" noProof="1">
                <a:solidFill>
                  <a:srgbClr val="C0504D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Trigger</a:t>
            </a:r>
            <a:b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</a:br>
            <a:r>
              <a:rPr lang="de-DE" sz="1400" b="0" i="0" u="none" strike="noStrike" kern="1200" cap="none" spc="0" baseline="0" noProof="1">
                <a:solidFill>
                  <a:srgbClr val="000000"/>
                </a:solidFill>
                <a:uFillTx/>
              </a:rPr>
              <a:t>board connection</a:t>
            </a:r>
          </a:p>
        </p:txBody>
      </p:sp>
      <p:sp>
        <p:nvSpPr>
          <p:cNvPr id="23" name="Textfeld 16"/>
          <p:cNvSpPr txBox="1"/>
          <p:nvPr/>
        </p:nvSpPr>
        <p:spPr>
          <a:xfrm>
            <a:off x="388450" y="215366"/>
            <a:ext cx="639149" cy="30777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i="0" u="none" strike="noStrike" kern="1200" cap="none" spc="0" baseline="0">
                <a:solidFill>
                  <a:srgbClr val="A6CE36"/>
                </a:solidFill>
                <a:uFillTx/>
                <a:latin typeface="BentonSans Regular" pitchFamily="50"/>
              </a:rPr>
              <a:t>VCLx</a:t>
            </a: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BentonSans Regular" pitchFamily="50"/>
            </a:endParaRPr>
          </a:p>
        </p:txBody>
      </p:sp>
    </p:spTree>
    <p:extLst>
      <p:ext uri="{BB962C8B-B14F-4D97-AF65-F5344CB8AC3E}">
        <p14:creationId xmlns:p14="http://schemas.microsoft.com/office/powerpoint/2010/main" val="38052834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Microsoft Office PowerPoint</Application>
  <PresentationFormat>On-screen Show (4:3)</PresentationFormat>
  <Paragraphs>270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BentonSans Regular</vt:lpstr>
      <vt:lpstr>Arial</vt:lpstr>
      <vt:lpstr>Calibri</vt:lpstr>
      <vt:lpstr>Symbol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Godela Teuber</dc:creator>
  <cp:lastModifiedBy>Schoch, Susi</cp:lastModifiedBy>
  <cp:revision>218</cp:revision>
  <dcterms:created xsi:type="dcterms:W3CDTF">2015-08-13T10:12:26Z</dcterms:created>
  <dcterms:modified xsi:type="dcterms:W3CDTF">2023-03-22T12:18:14Z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c27f2f9-e591-4e60-99dd-8c890f2b4f5d_Enabled">
    <vt:lpwstr>true</vt:lpwstr>
  </property>
  <property fmtid="{D5CDD505-2E9C-101B-9397-08002B2CF9AE}" pid="3" name="MSIP_Label_bc27f2f9-e591-4e60-99dd-8c890f2b4f5d_SetDate">
    <vt:lpwstr>2023-03-07T14:01:01Z</vt:lpwstr>
  </property>
  <property fmtid="{D5CDD505-2E9C-101B-9397-08002B2CF9AE}" pid="4" name="MSIP_Label_bc27f2f9-e591-4e60-99dd-8c890f2b4f5d_Method">
    <vt:lpwstr>Privileged</vt:lpwstr>
  </property>
  <property fmtid="{D5CDD505-2E9C-101B-9397-08002B2CF9AE}" pid="5" name="MSIP_Label_bc27f2f9-e591-4e60-99dd-8c890f2b4f5d_Name">
    <vt:lpwstr>Basler Internal (SK3)</vt:lpwstr>
  </property>
  <property fmtid="{D5CDD505-2E9C-101B-9397-08002B2CF9AE}" pid="6" name="MSIP_Label_bc27f2f9-e591-4e60-99dd-8c890f2b4f5d_SiteId">
    <vt:lpwstr>744babbe-2423-4ffc-a968-eb9943b74386</vt:lpwstr>
  </property>
  <property fmtid="{D5CDD505-2E9C-101B-9397-08002B2CF9AE}" pid="7" name="MSIP_Label_bc27f2f9-e591-4e60-99dd-8c890f2b4f5d_ActionId">
    <vt:lpwstr>f53d2bdd-23a9-47e0-9e23-0f8245fe6418</vt:lpwstr>
  </property>
  <property fmtid="{D5CDD505-2E9C-101B-9397-08002B2CF9AE}" pid="8" name="MSIP_Label_bc27f2f9-e591-4e60-99dd-8c890f2b4f5d_ContentBits">
    <vt:lpwstr>0</vt:lpwstr>
  </property>
</Properties>
</file>